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7"/>
  </p:handoutMasterIdLst>
  <p:sldIdLst>
    <p:sldId id="18439" r:id="rId4"/>
    <p:sldId id="18352" r:id="rId6"/>
    <p:sldId id="18455" r:id="rId7"/>
    <p:sldId id="18450" r:id="rId8"/>
    <p:sldId id="18457" r:id="rId9"/>
    <p:sldId id="18447" r:id="rId10"/>
    <p:sldId id="18351" r:id="rId11"/>
    <p:sldId id="18458" r:id="rId12"/>
    <p:sldId id="18451" r:id="rId13"/>
    <p:sldId id="18358" r:id="rId14"/>
    <p:sldId id="18441" r:id="rId15"/>
    <p:sldId id="18449" r:id="rId16"/>
    <p:sldId id="18446" r:id="rId17"/>
    <p:sldId id="18471" r:id="rId18"/>
    <p:sldId id="18448" r:id="rId19"/>
    <p:sldId id="18356" r:id="rId20"/>
    <p:sldId id="18454" r:id="rId21"/>
    <p:sldId id="18355" r:id="rId22"/>
    <p:sldId id="18477" r:id="rId23"/>
    <p:sldId id="18464" r:id="rId24"/>
    <p:sldId id="18468" r:id="rId25"/>
    <p:sldId id="1844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explosion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</c:spPr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4"/>
      </c:doughnutChart>
    </c:plotArea>
    <c:plotVisOnly val="1"/>
    <c:dispBlanksAs val="zero"/>
    <c:showDLblsOverMax val="0"/>
    <c:extLst>
      <c:ext uri="{0b15fc19-7d7d-44ad-8c2d-2c3a37ce22c3}">
        <chartProps xmlns="https://web.wps.cn/et/2018/main" chartId="{b49bbafd-218d-4502-979a-6b638a5e1ca9}"/>
      </c:ext>
    </c:extLst>
  </c:chart>
  <c:txPr>
    <a:bodyPr/>
    <a:lstStyle/>
    <a:p>
      <a:pPr>
        <a:defRPr lang="zh-CN" sz="1800">
          <a:ea typeface="Microsoft YaHei" panose="020B0503020204020204" charset="-122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965D1-C09C-4B2B-98E1-CC789AFBF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B4775-588F-45BF-8FF8-A427FC9401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F0B17-20C8-4CBB-BD66-70902ADF39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  <a:lvl6pPr marL="2514600" indent="-228600" defTabSz="96710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6pPr>
            <a:lvl7pPr marL="2971800" indent="-228600" defTabSz="96710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7pPr>
            <a:lvl8pPr marL="3429000" indent="-228600" defTabSz="96710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8pPr>
            <a:lvl9pPr marL="3886200" indent="-228600" defTabSz="96710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9pPr>
          </a:lstStyle>
          <a:p>
            <a:pPr marL="0" marR="0" lvl="0" indent="0" algn="r" defTabSz="9671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852C80A-9F45-462E-87CE-685426BA618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F0B17-20C8-4CBB-BD66-70902ADF39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F0B17-20C8-4CBB-BD66-70902ADF39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3EF2083-0386-4B43-BE3F-5071C6BB4F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5pPr>
            <a:lvl6pPr marL="2514600" indent="-228600" defTabSz="96710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6pPr>
            <a:lvl7pPr marL="2971800" indent="-228600" defTabSz="96710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7pPr>
            <a:lvl8pPr marL="3429000" indent="-228600" defTabSz="96710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8pPr>
            <a:lvl9pPr marL="3886200" indent="-228600" defTabSz="967105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</a:defRPr>
            </a:lvl9pPr>
          </a:lstStyle>
          <a:p>
            <a:pPr marL="0" marR="0" lvl="0" indent="0" algn="r" defTabSz="96710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61F62DF-5B4D-4355-B6E9-CE63482297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1F3007A-8649-4D4A-A6E9-369F994A98E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49D3E0-124D-4DFF-AE99-4EA4CC201D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7F0B17-20C8-4CBB-BD66-70902ADF39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44498" y="161467"/>
            <a:ext cx="11903004" cy="6535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970992"/>
            <a:ext cx="12192001" cy="58870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C227-3E6F-4078-BB08-2654D0AE05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427EB-AB73-4860-A1B1-B2B84940B1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336801" y="482600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3200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51921"/>
            <a:ext cx="5486400" cy="267662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 dirty="0"/>
              <a:t>Subtext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77" y="275464"/>
            <a:ext cx="10972648" cy="114249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77" y="1600102"/>
            <a:ext cx="10972648" cy="4524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77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12F86-CEC4-49EB-8B7F-249AAA44CCD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363" y="6356746"/>
            <a:ext cx="3861276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74" y="6356746"/>
            <a:ext cx="2845151" cy="3657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E52F29-FB64-4B43-91C8-3826701FA62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7" Type="http://schemas.openxmlformats.org/officeDocument/2006/relationships/theme" Target="../theme/theme2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4C15F-D91F-45B8-9973-6C3CFB8EE7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F9CB2-406E-46EC-82B4-31191AA19C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fld id="{E406C227-3E6F-4078-BB08-2654D0AE05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defRPr>
            </a:lvl1pPr>
          </a:lstStyle>
          <a:p>
            <a:fld id="{CD1427EB-AB73-4860-A1B1-B2B84940B1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3" Type="http://schemas.openxmlformats.org/officeDocument/2006/relationships/notesSlide" Target="../notesSlides/notesSlide11.xml"/><Relationship Id="rId22" Type="http://schemas.openxmlformats.org/officeDocument/2006/relationships/slideLayout" Target="../slideLayouts/slideLayout12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tags" Target="../tags/tag78.xml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2" Type="http://schemas.openxmlformats.org/officeDocument/2006/relationships/notesSlide" Target="../notesSlides/notesSlide13.xml"/><Relationship Id="rId21" Type="http://schemas.openxmlformats.org/officeDocument/2006/relationships/slideLayout" Target="../slideLayouts/slideLayout33.xml"/><Relationship Id="rId20" Type="http://schemas.openxmlformats.org/officeDocument/2006/relationships/tags" Target="../tags/tag117.xml"/><Relationship Id="rId2" Type="http://schemas.openxmlformats.org/officeDocument/2006/relationships/tags" Target="../tags/tag99.xml"/><Relationship Id="rId19" Type="http://schemas.openxmlformats.org/officeDocument/2006/relationships/tags" Target="../tags/tag116.xml"/><Relationship Id="rId18" Type="http://schemas.openxmlformats.org/officeDocument/2006/relationships/tags" Target="../tags/tag115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8" Type="http://schemas.openxmlformats.org/officeDocument/2006/relationships/notesSlide" Target="../notesSlides/notesSlide17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image" Target="../media/image22.jpeg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image" Target="../media/image21.jpeg"/><Relationship Id="rId18" Type="http://schemas.openxmlformats.org/officeDocument/2006/relationships/notesSlide" Target="../notesSlides/notesSlide18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image" Target="../media/image24.jpeg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tags" Target="../tags/tag13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image" Target="../media/image26.jpeg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image" Target="../media/image25.jpeg"/><Relationship Id="rId10" Type="http://schemas.openxmlformats.org/officeDocument/2006/relationships/notesSlide" Target="../notesSlides/notesSlide19.xml"/><Relationship Id="rId1" Type="http://schemas.openxmlformats.org/officeDocument/2006/relationships/tags" Target="../tags/tag14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4.jpe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jpe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5.jpe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image" Target="../media/image9.jpeg"/><Relationship Id="rId5" Type="http://schemas.openxmlformats.org/officeDocument/2006/relationships/tags" Target="../tags/tag154.xml"/><Relationship Id="rId4" Type="http://schemas.openxmlformats.org/officeDocument/2006/relationships/image" Target="../media/image8.jpeg"/><Relationship Id="rId3" Type="http://schemas.openxmlformats.org/officeDocument/2006/relationships/tags" Target="../tags/tag153.xml"/><Relationship Id="rId2" Type="http://schemas.openxmlformats.org/officeDocument/2006/relationships/image" Target="../media/image7.jpeg"/><Relationship Id="rId13" Type="http://schemas.openxmlformats.org/officeDocument/2006/relationships/notesSlide" Target="../notesSlides/notesSlide20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tags" Target="../tags/tag1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8" Type="http://schemas.openxmlformats.org/officeDocument/2006/relationships/notesSlide" Target="../notesSlides/notesSlide3.xml"/><Relationship Id="rId17" Type="http://schemas.openxmlformats.org/officeDocument/2006/relationships/slideLayout" Target="../slideLayouts/slideLayout36.xml"/><Relationship Id="rId16" Type="http://schemas.openxmlformats.org/officeDocument/2006/relationships/image" Target="../media/image6.jpeg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34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image" Target="../media/image9.jpeg"/><Relationship Id="rId5" Type="http://schemas.openxmlformats.org/officeDocument/2006/relationships/tags" Target="../tags/tag51.xml"/><Relationship Id="rId4" Type="http://schemas.openxmlformats.org/officeDocument/2006/relationships/image" Target="../media/image8.jpeg"/><Relationship Id="rId3" Type="http://schemas.openxmlformats.org/officeDocument/2006/relationships/tags" Target="../tags/tag50.xml"/><Relationship Id="rId2" Type="http://schemas.openxmlformats.org/officeDocument/2006/relationships/image" Target="../media/image7.jpe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2" Type="http://schemas.openxmlformats.org/officeDocument/2006/relationships/notesSlide" Target="../notesSlides/notesSlide8.xml"/><Relationship Id="rId21" Type="http://schemas.openxmlformats.org/officeDocument/2006/relationships/slideLayout" Target="../slideLayouts/slideLayout37.xml"/><Relationship Id="rId20" Type="http://schemas.openxmlformats.org/officeDocument/2006/relationships/tags" Target="../tags/tag76.xml"/><Relationship Id="rId2" Type="http://schemas.openxmlformats.org/officeDocument/2006/relationships/tags" Target="../tags/tag58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8" y="377"/>
            <a:ext cx="12191665" cy="685724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736" b="-63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extBox 84"/>
          <p:cNvSpPr txBox="1"/>
          <p:nvPr/>
        </p:nvSpPr>
        <p:spPr>
          <a:xfrm>
            <a:off x="2662344" y="5842048"/>
            <a:ext cx="7098453" cy="525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1705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The Food Delivery Performance Analytics Dashboard is a comprehensive Power BI solution designed to analyze end-to-end food delivery operations.</a:t>
            </a:r>
            <a:endParaRPr lang="en-US" altLang="en-GB" sz="1705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TextBox 84"/>
          <p:cNvSpPr txBox="1"/>
          <p:nvPr/>
        </p:nvSpPr>
        <p:spPr>
          <a:xfrm>
            <a:off x="2546985" y="4299585"/>
            <a:ext cx="7098665" cy="15144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48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Food Delivery Performance Analytics Dashboard</a:t>
            </a:r>
            <a:endParaRPr lang="en-US" altLang="en-GB" sz="48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Cory Lee - Fashion Sh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07005" y="-1486934"/>
            <a:ext cx="577991" cy="577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crush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23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" grpId="0" bldLvl="0" animBg="1"/>
          <p:bldP spid="8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7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19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2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23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7" grpId="0" bldLvl="0" animBg="1"/>
          <p:bldP spid="8" grpId="0"/>
          <p:bldP spid="1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7" name="矩形 13"/>
          <p:cNvSpPr>
            <a:spLocks noChangeArrowheads="1"/>
          </p:cNvSpPr>
          <p:nvPr/>
        </p:nvSpPr>
        <p:spPr bwMode="auto">
          <a:xfrm>
            <a:off x="244797" y="1534929"/>
            <a:ext cx="2854169" cy="3500245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89" b="-989"/>
            </a:stretch>
          </a:blipFill>
          <a:ln>
            <a:noFill/>
          </a:ln>
        </p:spPr>
        <p:txBody>
          <a:bodyPr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4588" name="矩形 16"/>
          <p:cNvSpPr>
            <a:spLocks noChangeArrowheads="1"/>
          </p:cNvSpPr>
          <p:nvPr/>
        </p:nvSpPr>
        <p:spPr bwMode="auto">
          <a:xfrm>
            <a:off x="3194209" y="1530166"/>
            <a:ext cx="2854169" cy="350024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98" b="-8098"/>
            </a:stretch>
          </a:blipFill>
          <a:ln>
            <a:noFill/>
          </a:ln>
        </p:spPr>
        <p:txBody>
          <a:bodyPr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4589" name="矩形 17"/>
          <p:cNvSpPr>
            <a:spLocks noChangeArrowheads="1"/>
          </p:cNvSpPr>
          <p:nvPr/>
        </p:nvSpPr>
        <p:spPr bwMode="auto">
          <a:xfrm>
            <a:off x="6143622" y="1530166"/>
            <a:ext cx="2854169" cy="350024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1977" r="-41977"/>
            </a:stretch>
          </a:blipFill>
          <a:ln>
            <a:noFill/>
          </a:ln>
        </p:spPr>
        <p:txBody>
          <a:bodyPr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4590" name="矩形 18"/>
          <p:cNvSpPr>
            <a:spLocks noChangeArrowheads="1"/>
          </p:cNvSpPr>
          <p:nvPr/>
        </p:nvSpPr>
        <p:spPr bwMode="auto">
          <a:xfrm>
            <a:off x="9001251" y="1530166"/>
            <a:ext cx="2854169" cy="3500245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953" r="-39953"/>
            </a:stretch>
          </a:blipFill>
          <a:ln>
            <a:noFill/>
          </a:ln>
        </p:spPr>
        <p:txBody>
          <a:bodyPr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705">
              <a:solidFill>
                <a:srgbClr val="FFFFFF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380365" y="5334635"/>
            <a:ext cx="11596370" cy="61531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Requirement Gathering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→</a:t>
            </a:r>
            <a:r>
              <a:rPr lang="en-US" alt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Data Collection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→</a:t>
            </a:r>
            <a:r>
              <a:rPr lang="en-US" alt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Cleaning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→</a:t>
            </a:r>
            <a:r>
              <a:rPr lang="en-US" alt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Modeling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→</a:t>
            </a:r>
            <a:r>
              <a:rPr lang="en-US" alt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DAX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→</a:t>
            </a:r>
            <a:r>
              <a:rPr lang="en-US" alt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UI &amp; Visuals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→</a:t>
            </a:r>
            <a:r>
              <a:rPr lang="en-US" altLang="en-GB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 Insight Generation</a:t>
            </a:r>
            <a:endParaRPr lang="en-US" alt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en-US" altLang="en-GB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379730" y="162560"/>
            <a:ext cx="7009130" cy="62039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Project Lifecycle &amp; Technical Workflow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7" grpId="0" animBg="1" autoUpdateAnimBg="0"/>
      <p:bldP spid="24588" grpId="0" animBg="1" autoUpdateAnimBg="0"/>
      <p:bldP spid="24589" grpId="0" animBg="1" autoUpdateAnimBg="0"/>
      <p:bldP spid="24590" grpId="0" animBg="1" autoUpdateAnimBg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0" y="3928957"/>
            <a:ext cx="121920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>
            <p:custDataLst>
              <p:tags r:id="rId2"/>
            </p:custDataLst>
          </p:nvPr>
        </p:nvGrpSpPr>
        <p:grpSpPr>
          <a:xfrm>
            <a:off x="2204367" y="3275321"/>
            <a:ext cx="1307273" cy="1307271"/>
            <a:chOff x="304800" y="673100"/>
            <a:chExt cx="4000500" cy="4000500"/>
          </a:xfrm>
          <a:solidFill>
            <a:srgbClr val="C0D647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同心圆 60"/>
            <p:cNvSpPr/>
            <p:nvPr>
              <p:custDataLst>
                <p:tags r:id="rId3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rgbClr val="469205"/>
                </a:solidFill>
                <a:latin typeface="Calibri" panose="020F0502020204030204"/>
                <a:ea typeface="Calibri" panose="020F0502020204030204" pitchFamily="34" charset="0"/>
              </a:endParaRPr>
            </a:p>
          </p:txBody>
        </p:sp>
        <p:sp>
          <p:nvSpPr>
            <p:cNvPr id="62" name="椭圆 61"/>
            <p:cNvSpPr/>
            <p:nvPr>
              <p:custDataLst>
                <p:tags r:id="rId4"/>
              </p:custDataLst>
            </p:nvPr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3790" kern="0" dirty="0">
                <a:solidFill>
                  <a:srgbClr val="46920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5"/>
            </p:custDataLst>
          </p:nvPr>
        </p:nvGrpSpPr>
        <p:grpSpPr>
          <a:xfrm>
            <a:off x="4520661" y="3275321"/>
            <a:ext cx="1307273" cy="1307271"/>
            <a:chOff x="304800" y="673101"/>
            <a:chExt cx="4000499" cy="4000500"/>
          </a:xfrm>
          <a:solidFill>
            <a:srgbClr val="6B6C7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4" name="同心圆 63"/>
            <p:cNvSpPr/>
            <p:nvPr>
              <p:custDataLst>
                <p:tags r:id="rId6"/>
              </p:custDataLst>
            </p:nvPr>
          </p:nvSpPr>
          <p:spPr>
            <a:xfrm>
              <a:off x="304800" y="673101"/>
              <a:ext cx="4000499" cy="4000500"/>
            </a:xfrm>
            <a:prstGeom prst="donut">
              <a:avLst>
                <a:gd name="adj" fmla="val 4879"/>
              </a:avLst>
            </a:prstGeom>
            <a:solidFill>
              <a:schemeClr val="accent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rgbClr val="469205"/>
                </a:solidFill>
                <a:latin typeface="Calibri" panose="020F0502020204030204"/>
                <a:ea typeface="Calibri" panose="020F0502020204030204" pitchFamily="34" charset="0"/>
              </a:endParaRPr>
            </a:p>
          </p:txBody>
        </p:sp>
        <p:sp>
          <p:nvSpPr>
            <p:cNvPr id="65" name="椭圆 64"/>
            <p:cNvSpPr/>
            <p:nvPr>
              <p:custDataLst>
                <p:tags r:id="rId7"/>
              </p:custDataLst>
            </p:nvPr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3790" kern="0" dirty="0">
                <a:solidFill>
                  <a:srgbClr val="46920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66" name="组合 65"/>
          <p:cNvGrpSpPr/>
          <p:nvPr>
            <p:custDataLst>
              <p:tags r:id="rId8"/>
            </p:custDataLst>
          </p:nvPr>
        </p:nvGrpSpPr>
        <p:grpSpPr>
          <a:xfrm>
            <a:off x="6796186" y="3275321"/>
            <a:ext cx="1307273" cy="1307271"/>
            <a:chOff x="304800" y="673100"/>
            <a:chExt cx="4000500" cy="4000500"/>
          </a:xfrm>
          <a:solidFill>
            <a:srgbClr val="64777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7" name="同心圆 66"/>
            <p:cNvSpPr/>
            <p:nvPr>
              <p:custDataLst>
                <p:tags r:id="rId9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rgbClr val="469205"/>
                </a:solidFill>
                <a:latin typeface="Calibri" panose="020F0502020204030204"/>
                <a:ea typeface="Calibri" panose="020F0502020204030204" pitchFamily="34" charset="0"/>
              </a:endParaRPr>
            </a:p>
          </p:txBody>
        </p:sp>
        <p:sp>
          <p:nvSpPr>
            <p:cNvPr id="68" name="椭圆 67"/>
            <p:cNvSpPr/>
            <p:nvPr>
              <p:custDataLst>
                <p:tags r:id="rId10"/>
              </p:custDataLst>
            </p:nvPr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3790" kern="0" dirty="0">
                <a:solidFill>
                  <a:srgbClr val="46920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69" name="组合 68"/>
          <p:cNvGrpSpPr/>
          <p:nvPr>
            <p:custDataLst>
              <p:tags r:id="rId11"/>
            </p:custDataLst>
          </p:nvPr>
        </p:nvGrpSpPr>
        <p:grpSpPr>
          <a:xfrm>
            <a:off x="9095036" y="3275321"/>
            <a:ext cx="1307273" cy="1307271"/>
            <a:chOff x="304800" y="673100"/>
            <a:chExt cx="4000500" cy="4000500"/>
          </a:xfrm>
          <a:solidFill>
            <a:srgbClr val="F5A25C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0" name="同心圆 69"/>
            <p:cNvSpPr/>
            <p:nvPr>
              <p:custDataLst>
                <p:tags r:id="rId12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rgbClr val="469205"/>
                </a:solidFill>
                <a:latin typeface="Calibri" panose="020F0502020204030204"/>
                <a:ea typeface="Calibri" panose="020F0502020204030204" pitchFamily="34" charset="0"/>
              </a:endParaRPr>
            </a:p>
          </p:txBody>
        </p:sp>
        <p:sp>
          <p:nvSpPr>
            <p:cNvPr id="71" name="椭圆 70"/>
            <p:cNvSpPr/>
            <p:nvPr>
              <p:custDataLst>
                <p:tags r:id="rId13"/>
              </p:custDataLst>
            </p:nvPr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3790" kern="0" dirty="0">
                <a:solidFill>
                  <a:srgbClr val="46920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73" name="TextBox 82"/>
          <p:cNvSpPr txBox="1"/>
          <p:nvPr>
            <p:custDataLst>
              <p:tags r:id="rId14"/>
            </p:custDataLst>
          </p:nvPr>
        </p:nvSpPr>
        <p:spPr>
          <a:xfrm>
            <a:off x="1661982" y="4722332"/>
            <a:ext cx="23920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2000" dirty="0">
                <a:solidFill>
                  <a:srgbClr val="5ED1E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Schema: Star Schema</a:t>
            </a:r>
            <a:endParaRPr lang="en-US" altLang="en-GB" sz="2000" dirty="0">
              <a:solidFill>
                <a:srgbClr val="5ED1E5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en-US" altLang="en-GB" sz="2000" dirty="0">
              <a:solidFill>
                <a:srgbClr val="5ED1E5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81"/>
          <p:cNvSpPr txBox="1"/>
          <p:nvPr>
            <p:custDataLst>
              <p:tags r:id="rId15"/>
            </p:custDataLst>
          </p:nvPr>
        </p:nvSpPr>
        <p:spPr>
          <a:xfrm>
            <a:off x="2483911" y="3491230"/>
            <a:ext cx="748186" cy="87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120" cap="all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</a:t>
            </a:r>
            <a:endParaRPr lang="zh-CN" altLang="en-US" sz="5120" cap="all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6" name="TextBox 82"/>
          <p:cNvSpPr txBox="1"/>
          <p:nvPr>
            <p:custDataLst>
              <p:tags r:id="rId16"/>
            </p:custDataLst>
          </p:nvPr>
        </p:nvSpPr>
        <p:spPr>
          <a:xfrm>
            <a:off x="4160203" y="2706466"/>
            <a:ext cx="20281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2000" dirty="0">
                <a:solidFill>
                  <a:srgbClr val="FE5817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Fact Table: Orders</a:t>
            </a:r>
            <a:endParaRPr lang="en-US" altLang="en-GB" sz="2000" dirty="0">
              <a:solidFill>
                <a:srgbClr val="FE5817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81"/>
          <p:cNvSpPr txBox="1"/>
          <p:nvPr>
            <p:custDataLst>
              <p:tags r:id="rId17"/>
            </p:custDataLst>
          </p:nvPr>
        </p:nvSpPr>
        <p:spPr>
          <a:xfrm>
            <a:off x="4800205" y="3491230"/>
            <a:ext cx="748186" cy="87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120" cap="all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</a:t>
            </a:r>
            <a:endParaRPr lang="zh-CN" altLang="en-US" sz="5120" cap="all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9" name="TextBox 82"/>
          <p:cNvSpPr txBox="1"/>
          <p:nvPr>
            <p:custDataLst>
              <p:tags r:id="rId18"/>
            </p:custDataLst>
          </p:nvPr>
        </p:nvSpPr>
        <p:spPr>
          <a:xfrm>
            <a:off x="5799455" y="4867275"/>
            <a:ext cx="31807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2000" dirty="0">
                <a:solidFill>
                  <a:srgbClr val="5ED1E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Dimensions: Customers, Delivery Partners, Date, Payment</a:t>
            </a:r>
            <a:endParaRPr lang="en-US" altLang="en-GB" sz="2000" dirty="0">
              <a:solidFill>
                <a:srgbClr val="5ED1E5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81"/>
          <p:cNvSpPr txBox="1"/>
          <p:nvPr>
            <p:custDataLst>
              <p:tags r:id="rId19"/>
            </p:custDataLst>
          </p:nvPr>
        </p:nvSpPr>
        <p:spPr>
          <a:xfrm>
            <a:off x="7075730" y="3491230"/>
            <a:ext cx="748186" cy="87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120" cap="all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</a:t>
            </a:r>
            <a:endParaRPr lang="zh-CN" altLang="en-US" sz="5120" cap="all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2" name="TextBox 82"/>
          <p:cNvSpPr txBox="1"/>
          <p:nvPr>
            <p:custDataLst>
              <p:tags r:id="rId20"/>
            </p:custDataLst>
          </p:nvPr>
        </p:nvSpPr>
        <p:spPr>
          <a:xfrm>
            <a:off x="8225943" y="2706466"/>
            <a:ext cx="30454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2000" dirty="0">
                <a:solidFill>
                  <a:srgbClr val="FE5817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Relationships: One-to-many</a:t>
            </a:r>
            <a:endParaRPr lang="en-US" altLang="en-GB" sz="2000" dirty="0">
              <a:solidFill>
                <a:srgbClr val="FE5817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1"/>
          <p:cNvSpPr txBox="1"/>
          <p:nvPr>
            <p:custDataLst>
              <p:tags r:id="rId21"/>
            </p:custDataLst>
          </p:nvPr>
        </p:nvSpPr>
        <p:spPr>
          <a:xfrm>
            <a:off x="9374579" y="3491230"/>
            <a:ext cx="748186" cy="87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120" cap="all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4</a:t>
            </a:r>
            <a:endParaRPr lang="zh-CN" altLang="en-US" sz="5120" cap="all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379730" y="162560"/>
            <a:ext cx="7549515" cy="70485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Data Modeling Approach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6" grpId="0"/>
      <p:bldP spid="77" grpId="0"/>
      <p:bldP spid="79" grpId="0"/>
      <p:bldP spid="80" grpId="0"/>
      <p:bldP spid="82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06083" y="1482378"/>
            <a:ext cx="7195289" cy="928708"/>
            <a:chOff x="1805847" y="1482270"/>
            <a:chExt cx="7195684" cy="928759"/>
          </a:xfrm>
        </p:grpSpPr>
        <p:grpSp>
          <p:nvGrpSpPr>
            <p:cNvPr id="4" name="Group 31"/>
            <p:cNvGrpSpPr/>
            <p:nvPr/>
          </p:nvGrpSpPr>
          <p:grpSpPr>
            <a:xfrm>
              <a:off x="1805847" y="1772480"/>
              <a:ext cx="7195684" cy="638549"/>
              <a:chOff x="1721944" y="1598308"/>
              <a:chExt cx="7195684" cy="638549"/>
            </a:xfrm>
          </p:grpSpPr>
          <p:sp>
            <p:nvSpPr>
              <p:cNvPr id="17" name="Parallelogram 3"/>
              <p:cNvSpPr/>
              <p:nvPr/>
            </p:nvSpPr>
            <p:spPr>
              <a:xfrm>
                <a:off x="1721944" y="1598308"/>
                <a:ext cx="7195684" cy="638549"/>
              </a:xfrm>
              <a:prstGeom prst="parallelogram">
                <a:avLst>
                  <a:gd name="adj" fmla="val 9322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 anchorCtr="1">
                <a:normAutofit/>
              </a:bodyPr>
              <a:lstStyle/>
              <a:p>
                <a:pPr algn="ctr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8" name="Freeform: Shape 12"/>
              <p:cNvSpPr/>
              <p:nvPr/>
            </p:nvSpPr>
            <p:spPr>
              <a:xfrm flipH="1">
                <a:off x="7732450" y="1714122"/>
                <a:ext cx="589285" cy="406920"/>
              </a:xfrm>
              <a:custGeom>
                <a:avLst/>
                <a:gdLst>
                  <a:gd name="connsiteX0" fmla="*/ 271918 w 429429"/>
                  <a:gd name="connsiteY0" fmla="*/ 270401 h 296532"/>
                  <a:gd name="connsiteX1" fmla="*/ 271918 w 429429"/>
                  <a:gd name="connsiteY1" fmla="*/ 287244 h 296532"/>
                  <a:gd name="connsiteX2" fmla="*/ 157510 w 429429"/>
                  <a:gd name="connsiteY2" fmla="*/ 287244 h 296532"/>
                  <a:gd name="connsiteX3" fmla="*/ 157510 w 429429"/>
                  <a:gd name="connsiteY3" fmla="*/ 270401 h 296532"/>
                  <a:gd name="connsiteX4" fmla="*/ 429429 w 429429"/>
                  <a:gd name="connsiteY4" fmla="*/ 261113 h 296532"/>
                  <a:gd name="connsiteX5" fmla="*/ 0 w 429429"/>
                  <a:gd name="connsiteY5" fmla="*/ 261113 h 296532"/>
                  <a:gd name="connsiteX6" fmla="*/ 0 w 429429"/>
                  <a:gd name="connsiteY6" fmla="*/ 278453 h 296532"/>
                  <a:gd name="connsiteX7" fmla="*/ 13794 w 429429"/>
                  <a:gd name="connsiteY7" fmla="*/ 296532 h 296532"/>
                  <a:gd name="connsiteX8" fmla="*/ 415635 w 429429"/>
                  <a:gd name="connsiteY8" fmla="*/ 296532 h 296532"/>
                  <a:gd name="connsiteX9" fmla="*/ 429429 w 429429"/>
                  <a:gd name="connsiteY9" fmla="*/ 278453 h 296532"/>
                  <a:gd name="connsiteX10" fmla="*/ 335480 w 429429"/>
                  <a:gd name="connsiteY10" fmla="*/ 29961 h 296532"/>
                  <a:gd name="connsiteX11" fmla="*/ 335480 w 429429"/>
                  <a:gd name="connsiteY11" fmla="*/ 212544 h 296532"/>
                  <a:gd name="connsiteX12" fmla="*/ 93950 w 429429"/>
                  <a:gd name="connsiteY12" fmla="*/ 212544 h 296532"/>
                  <a:gd name="connsiteX13" fmla="*/ 93950 w 429429"/>
                  <a:gd name="connsiteY13" fmla="*/ 29961 h 296532"/>
                  <a:gd name="connsiteX14" fmla="*/ 331609 w 429429"/>
                  <a:gd name="connsiteY14" fmla="*/ 0 h 296532"/>
                  <a:gd name="connsiteX15" fmla="*/ 97821 w 429429"/>
                  <a:gd name="connsiteY15" fmla="*/ 0 h 296532"/>
                  <a:gd name="connsiteX16" fmla="*/ 57403 w 429429"/>
                  <a:gd name="connsiteY16" fmla="*/ 40418 h 296532"/>
                  <a:gd name="connsiteX17" fmla="*/ 57403 w 429429"/>
                  <a:gd name="connsiteY17" fmla="*/ 202087 h 296532"/>
                  <a:gd name="connsiteX18" fmla="*/ 97821 w 429429"/>
                  <a:gd name="connsiteY18" fmla="*/ 242505 h 296532"/>
                  <a:gd name="connsiteX19" fmla="*/ 331609 w 429429"/>
                  <a:gd name="connsiteY19" fmla="*/ 242505 h 296532"/>
                  <a:gd name="connsiteX20" fmla="*/ 372027 w 429429"/>
                  <a:gd name="connsiteY20" fmla="*/ 202087 h 296532"/>
                  <a:gd name="connsiteX21" fmla="*/ 372027 w 429429"/>
                  <a:gd name="connsiteY21" fmla="*/ 40418 h 296532"/>
                  <a:gd name="connsiteX22" fmla="*/ 331609 w 429429"/>
                  <a:gd name="connsiteY22" fmla="*/ 0 h 296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29429" h="296532">
                    <a:moveTo>
                      <a:pt x="271918" y="270401"/>
                    </a:moveTo>
                    <a:lnTo>
                      <a:pt x="271918" y="287244"/>
                    </a:lnTo>
                    <a:lnTo>
                      <a:pt x="157510" y="287244"/>
                    </a:lnTo>
                    <a:lnTo>
                      <a:pt x="157510" y="270401"/>
                    </a:lnTo>
                    <a:close/>
                    <a:moveTo>
                      <a:pt x="429429" y="261113"/>
                    </a:moveTo>
                    <a:lnTo>
                      <a:pt x="0" y="261113"/>
                    </a:lnTo>
                    <a:lnTo>
                      <a:pt x="0" y="278453"/>
                    </a:lnTo>
                    <a:cubicBezTo>
                      <a:pt x="0" y="288438"/>
                      <a:pt x="6176" y="296532"/>
                      <a:pt x="13794" y="296532"/>
                    </a:cubicBezTo>
                    <a:lnTo>
                      <a:pt x="415635" y="296532"/>
                    </a:lnTo>
                    <a:cubicBezTo>
                      <a:pt x="423253" y="296532"/>
                      <a:pt x="429429" y="288438"/>
                      <a:pt x="429429" y="278453"/>
                    </a:cubicBezTo>
                    <a:close/>
                    <a:moveTo>
                      <a:pt x="335480" y="29961"/>
                    </a:moveTo>
                    <a:lnTo>
                      <a:pt x="335480" y="212544"/>
                    </a:lnTo>
                    <a:lnTo>
                      <a:pt x="93950" y="212544"/>
                    </a:lnTo>
                    <a:lnTo>
                      <a:pt x="93950" y="29961"/>
                    </a:lnTo>
                    <a:close/>
                    <a:moveTo>
                      <a:pt x="331609" y="0"/>
                    </a:moveTo>
                    <a:lnTo>
                      <a:pt x="97821" y="0"/>
                    </a:lnTo>
                    <a:cubicBezTo>
                      <a:pt x="75499" y="0"/>
                      <a:pt x="57403" y="18096"/>
                      <a:pt x="57403" y="40418"/>
                    </a:cubicBezTo>
                    <a:lnTo>
                      <a:pt x="57403" y="202087"/>
                    </a:lnTo>
                    <a:cubicBezTo>
                      <a:pt x="57403" y="224409"/>
                      <a:pt x="75499" y="242505"/>
                      <a:pt x="97821" y="242505"/>
                    </a:cubicBezTo>
                    <a:lnTo>
                      <a:pt x="331609" y="242505"/>
                    </a:lnTo>
                    <a:cubicBezTo>
                      <a:pt x="353931" y="242505"/>
                      <a:pt x="372027" y="224409"/>
                      <a:pt x="372027" y="202087"/>
                    </a:cubicBezTo>
                    <a:lnTo>
                      <a:pt x="372027" y="40418"/>
                    </a:lnTo>
                    <a:cubicBezTo>
                      <a:pt x="372027" y="18096"/>
                      <a:pt x="353931" y="0"/>
                      <a:pt x="3316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2460568" y="1482270"/>
              <a:ext cx="5728650" cy="867457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866775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algn="ctr" defTabSz="866775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GB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Total Customers = DISTINCTCOUNT(Customer_ID)</a:t>
              </a:r>
              <a:endPara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algn="ctr" defTabSz="866775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06083" y="2904249"/>
            <a:ext cx="7195288" cy="638514"/>
            <a:chOff x="1805847" y="2904219"/>
            <a:chExt cx="7195683" cy="638549"/>
          </a:xfrm>
        </p:grpSpPr>
        <p:grpSp>
          <p:nvGrpSpPr>
            <p:cNvPr id="5" name="Group 30"/>
            <p:cNvGrpSpPr/>
            <p:nvPr/>
          </p:nvGrpSpPr>
          <p:grpSpPr>
            <a:xfrm>
              <a:off x="1805847" y="2904219"/>
              <a:ext cx="7195683" cy="638549"/>
              <a:chOff x="1721944" y="2772656"/>
              <a:chExt cx="7195683" cy="638549"/>
            </a:xfrm>
          </p:grpSpPr>
          <p:sp>
            <p:nvSpPr>
              <p:cNvPr id="14" name="Parallelogram 5"/>
              <p:cNvSpPr/>
              <p:nvPr/>
            </p:nvSpPr>
            <p:spPr>
              <a:xfrm>
                <a:off x="1721944" y="2772656"/>
                <a:ext cx="7195683" cy="638549"/>
              </a:xfrm>
              <a:prstGeom prst="parallelogram">
                <a:avLst>
                  <a:gd name="adj" fmla="val 9322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5" name="Freeform: Shape 13"/>
              <p:cNvSpPr/>
              <p:nvPr/>
            </p:nvSpPr>
            <p:spPr>
              <a:xfrm flipH="1">
                <a:off x="7865598" y="2832104"/>
                <a:ext cx="322989" cy="519651"/>
              </a:xfrm>
              <a:custGeom>
                <a:avLst/>
                <a:gdLst>
                  <a:gd name="connsiteX0" fmla="*/ 71752 w 140792"/>
                  <a:gd name="connsiteY0" fmla="*/ 226396 h 260033"/>
                  <a:gd name="connsiteX1" fmla="*/ 82712 w 140792"/>
                  <a:gd name="connsiteY1" fmla="*/ 242217 h 260033"/>
                  <a:gd name="connsiteX2" fmla="*/ 71752 w 140792"/>
                  <a:gd name="connsiteY2" fmla="*/ 258038 h 260033"/>
                  <a:gd name="connsiteX3" fmla="*/ 60792 w 140792"/>
                  <a:gd name="connsiteY3" fmla="*/ 242217 h 260033"/>
                  <a:gd name="connsiteX4" fmla="*/ 71752 w 140792"/>
                  <a:gd name="connsiteY4" fmla="*/ 226396 h 260033"/>
                  <a:gd name="connsiteX5" fmla="*/ 102218 w 140792"/>
                  <a:gd name="connsiteY5" fmla="*/ 49274 h 260033"/>
                  <a:gd name="connsiteX6" fmla="*/ 117932 w 140792"/>
                  <a:gd name="connsiteY6" fmla="*/ 64988 h 260033"/>
                  <a:gd name="connsiteX7" fmla="*/ 117932 w 140792"/>
                  <a:gd name="connsiteY7" fmla="*/ 201594 h 260033"/>
                  <a:gd name="connsiteX8" fmla="*/ 102218 w 140792"/>
                  <a:gd name="connsiteY8" fmla="*/ 217308 h 260033"/>
                  <a:gd name="connsiteX9" fmla="*/ 39362 w 140792"/>
                  <a:gd name="connsiteY9" fmla="*/ 217308 h 260033"/>
                  <a:gd name="connsiteX10" fmla="*/ 23648 w 140792"/>
                  <a:gd name="connsiteY10" fmla="*/ 201594 h 260033"/>
                  <a:gd name="connsiteX11" fmla="*/ 23648 w 140792"/>
                  <a:gd name="connsiteY11" fmla="*/ 64988 h 260033"/>
                  <a:gd name="connsiteX12" fmla="*/ 39362 w 140792"/>
                  <a:gd name="connsiteY12" fmla="*/ 49274 h 260033"/>
                  <a:gd name="connsiteX13" fmla="*/ 96090 w 140792"/>
                  <a:gd name="connsiteY13" fmla="*/ 17897 h 260033"/>
                  <a:gd name="connsiteX14" fmla="*/ 96090 w 140792"/>
                  <a:gd name="connsiteY14" fmla="*/ 24924 h 260033"/>
                  <a:gd name="connsiteX15" fmla="*/ 48250 w 140792"/>
                  <a:gd name="connsiteY15" fmla="*/ 24924 h 260033"/>
                  <a:gd name="connsiteX16" fmla="*/ 48250 w 140792"/>
                  <a:gd name="connsiteY16" fmla="*/ 17897 h 260033"/>
                  <a:gd name="connsiteX17" fmla="*/ 117326 w 140792"/>
                  <a:gd name="connsiteY17" fmla="*/ 0 h 260033"/>
                  <a:gd name="connsiteX18" fmla="*/ 23466 w 140792"/>
                  <a:gd name="connsiteY18" fmla="*/ 0 h 260033"/>
                  <a:gd name="connsiteX19" fmla="*/ 0 w 140792"/>
                  <a:gd name="connsiteY19" fmla="*/ 23466 h 260033"/>
                  <a:gd name="connsiteX20" fmla="*/ 0 w 140792"/>
                  <a:gd name="connsiteY20" fmla="*/ 236567 h 260033"/>
                  <a:gd name="connsiteX21" fmla="*/ 23466 w 140792"/>
                  <a:gd name="connsiteY21" fmla="*/ 260033 h 260033"/>
                  <a:gd name="connsiteX22" fmla="*/ 117326 w 140792"/>
                  <a:gd name="connsiteY22" fmla="*/ 260033 h 260033"/>
                  <a:gd name="connsiteX23" fmla="*/ 140792 w 140792"/>
                  <a:gd name="connsiteY23" fmla="*/ 236567 h 260033"/>
                  <a:gd name="connsiteX24" fmla="*/ 140792 w 140792"/>
                  <a:gd name="connsiteY24" fmla="*/ 23466 h 260033"/>
                  <a:gd name="connsiteX25" fmla="*/ 117326 w 140792"/>
                  <a:gd name="connsiteY25" fmla="*/ 0 h 260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0792" h="260033">
                    <a:moveTo>
                      <a:pt x="71752" y="226396"/>
                    </a:moveTo>
                    <a:cubicBezTo>
                      <a:pt x="77805" y="226396"/>
                      <a:pt x="82712" y="233479"/>
                      <a:pt x="82712" y="242217"/>
                    </a:cubicBezTo>
                    <a:cubicBezTo>
                      <a:pt x="82712" y="250955"/>
                      <a:pt x="77805" y="258038"/>
                      <a:pt x="71752" y="258038"/>
                    </a:cubicBezTo>
                    <a:cubicBezTo>
                      <a:pt x="65699" y="258038"/>
                      <a:pt x="60792" y="250955"/>
                      <a:pt x="60792" y="242217"/>
                    </a:cubicBezTo>
                    <a:cubicBezTo>
                      <a:pt x="60792" y="233479"/>
                      <a:pt x="65699" y="226396"/>
                      <a:pt x="71752" y="226396"/>
                    </a:cubicBezTo>
                    <a:close/>
                    <a:moveTo>
                      <a:pt x="102218" y="49274"/>
                    </a:moveTo>
                    <a:cubicBezTo>
                      <a:pt x="110897" y="49274"/>
                      <a:pt x="117932" y="56309"/>
                      <a:pt x="117932" y="64988"/>
                    </a:cubicBezTo>
                    <a:lnTo>
                      <a:pt x="117932" y="201594"/>
                    </a:lnTo>
                    <a:cubicBezTo>
                      <a:pt x="117932" y="210273"/>
                      <a:pt x="110897" y="217308"/>
                      <a:pt x="102218" y="217308"/>
                    </a:cubicBezTo>
                    <a:lnTo>
                      <a:pt x="39362" y="217308"/>
                    </a:lnTo>
                    <a:cubicBezTo>
                      <a:pt x="30683" y="217308"/>
                      <a:pt x="23648" y="210273"/>
                      <a:pt x="23648" y="201594"/>
                    </a:cubicBezTo>
                    <a:lnTo>
                      <a:pt x="23648" y="64988"/>
                    </a:lnTo>
                    <a:cubicBezTo>
                      <a:pt x="23648" y="56309"/>
                      <a:pt x="30683" y="49274"/>
                      <a:pt x="39362" y="49274"/>
                    </a:cubicBezTo>
                    <a:close/>
                    <a:moveTo>
                      <a:pt x="96090" y="17897"/>
                    </a:moveTo>
                    <a:lnTo>
                      <a:pt x="96090" y="24924"/>
                    </a:lnTo>
                    <a:lnTo>
                      <a:pt x="48250" y="24924"/>
                    </a:lnTo>
                    <a:lnTo>
                      <a:pt x="48250" y="17897"/>
                    </a:lnTo>
                    <a:close/>
                    <a:moveTo>
                      <a:pt x="117326" y="0"/>
                    </a:moveTo>
                    <a:lnTo>
                      <a:pt x="23466" y="0"/>
                    </a:lnTo>
                    <a:cubicBezTo>
                      <a:pt x="10506" y="0"/>
                      <a:pt x="0" y="10506"/>
                      <a:pt x="0" y="23466"/>
                    </a:cubicBezTo>
                    <a:lnTo>
                      <a:pt x="0" y="236567"/>
                    </a:lnTo>
                    <a:cubicBezTo>
                      <a:pt x="0" y="249527"/>
                      <a:pt x="10506" y="260033"/>
                      <a:pt x="23466" y="260033"/>
                    </a:cubicBezTo>
                    <a:lnTo>
                      <a:pt x="117326" y="260033"/>
                    </a:lnTo>
                    <a:cubicBezTo>
                      <a:pt x="130286" y="260033"/>
                      <a:pt x="140792" y="249527"/>
                      <a:pt x="140792" y="236567"/>
                    </a:cubicBezTo>
                    <a:lnTo>
                      <a:pt x="140792" y="23466"/>
                    </a:lnTo>
                    <a:cubicBezTo>
                      <a:pt x="140792" y="10506"/>
                      <a:pt x="130286" y="0"/>
                      <a:pt x="1173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2579319" y="3059803"/>
              <a:ext cx="5491782" cy="4508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866775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GB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Total Orders = COUNT(Order_ID)</a:t>
              </a:r>
              <a:endPara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06083" y="4035927"/>
            <a:ext cx="7195288" cy="638514"/>
            <a:chOff x="1805847" y="4035958"/>
            <a:chExt cx="7195683" cy="638549"/>
          </a:xfrm>
        </p:grpSpPr>
        <p:grpSp>
          <p:nvGrpSpPr>
            <p:cNvPr id="7" name="Group 29"/>
            <p:cNvGrpSpPr/>
            <p:nvPr/>
          </p:nvGrpSpPr>
          <p:grpSpPr>
            <a:xfrm>
              <a:off x="1805847" y="4035958"/>
              <a:ext cx="7195683" cy="638549"/>
              <a:chOff x="1721944" y="3774974"/>
              <a:chExt cx="7195683" cy="638549"/>
            </a:xfrm>
          </p:grpSpPr>
          <p:sp>
            <p:nvSpPr>
              <p:cNvPr id="8" name="Parallelogram 7"/>
              <p:cNvSpPr/>
              <p:nvPr/>
            </p:nvSpPr>
            <p:spPr>
              <a:xfrm>
                <a:off x="1721944" y="3774974"/>
                <a:ext cx="7195683" cy="638549"/>
              </a:xfrm>
              <a:prstGeom prst="parallelogram">
                <a:avLst>
                  <a:gd name="adj" fmla="val 93224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0" name="Freeform: Shape 19"/>
              <p:cNvSpPr/>
              <p:nvPr/>
            </p:nvSpPr>
            <p:spPr bwMode="auto">
              <a:xfrm>
                <a:off x="7823411" y="3873061"/>
                <a:ext cx="407363" cy="442373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579319" y="4191542"/>
              <a:ext cx="5491782" cy="4508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866775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GB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Total Revenue = SUM(Revenue)</a:t>
              </a:r>
              <a:endPara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806083" y="5167606"/>
            <a:ext cx="7195288" cy="638514"/>
            <a:chOff x="1805847" y="5167697"/>
            <a:chExt cx="7195683" cy="638549"/>
          </a:xfrm>
        </p:grpSpPr>
        <p:grpSp>
          <p:nvGrpSpPr>
            <p:cNvPr id="6" name="Group 28"/>
            <p:cNvGrpSpPr/>
            <p:nvPr/>
          </p:nvGrpSpPr>
          <p:grpSpPr>
            <a:xfrm>
              <a:off x="1805847" y="5167697"/>
              <a:ext cx="7195683" cy="638549"/>
              <a:chOff x="1721944" y="4691064"/>
              <a:chExt cx="7195683" cy="638549"/>
            </a:xfrm>
          </p:grpSpPr>
          <p:sp>
            <p:nvSpPr>
              <p:cNvPr id="11" name="Parallelogram 9"/>
              <p:cNvSpPr/>
              <p:nvPr/>
            </p:nvSpPr>
            <p:spPr>
              <a:xfrm>
                <a:off x="1721944" y="4691064"/>
                <a:ext cx="7195683" cy="638549"/>
              </a:xfrm>
              <a:prstGeom prst="parallelogram">
                <a:avLst>
                  <a:gd name="adj" fmla="val 93224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13" name="Freeform: Shape 18"/>
              <p:cNvSpPr/>
              <p:nvPr/>
            </p:nvSpPr>
            <p:spPr>
              <a:xfrm rot="12549158">
                <a:off x="7834134" y="4818662"/>
                <a:ext cx="385917" cy="383352"/>
              </a:xfrm>
              <a:custGeom>
                <a:avLst/>
                <a:gdLst>
                  <a:gd name="connsiteX0" fmla="*/ 634972 w 959953"/>
                  <a:gd name="connsiteY0" fmla="*/ 266954 h 953574"/>
                  <a:gd name="connsiteX1" fmla="*/ 547907 w 959953"/>
                  <a:gd name="connsiteY1" fmla="*/ 315518 h 953574"/>
                  <a:gd name="connsiteX2" fmla="*/ 547907 w 959953"/>
                  <a:gd name="connsiteY2" fmla="*/ 315518 h 953574"/>
                  <a:gd name="connsiteX3" fmla="*/ 459376 w 959953"/>
                  <a:gd name="connsiteY3" fmla="*/ 197171 h 953574"/>
                  <a:gd name="connsiteX4" fmla="*/ 379201 w 959953"/>
                  <a:gd name="connsiteY4" fmla="*/ 129980 h 953574"/>
                  <a:gd name="connsiteX5" fmla="*/ 354931 w 959953"/>
                  <a:gd name="connsiteY5" fmla="*/ 114757 h 953574"/>
                  <a:gd name="connsiteX6" fmla="*/ 333047 w 959953"/>
                  <a:gd name="connsiteY6" fmla="*/ 103193 h 953574"/>
                  <a:gd name="connsiteX7" fmla="*/ 299308 w 959953"/>
                  <a:gd name="connsiteY7" fmla="*/ 89575 h 953574"/>
                  <a:gd name="connsiteX8" fmla="*/ 278263 w 959953"/>
                  <a:gd name="connsiteY8" fmla="*/ 82541 h 953574"/>
                  <a:gd name="connsiteX9" fmla="*/ 241960 w 959953"/>
                  <a:gd name="connsiteY9" fmla="*/ 76094 h 953574"/>
                  <a:gd name="connsiteX10" fmla="*/ 224360 w 959953"/>
                  <a:gd name="connsiteY10" fmla="*/ 73747 h 953574"/>
                  <a:gd name="connsiteX11" fmla="*/ 172686 w 959953"/>
                  <a:gd name="connsiteY11" fmla="*/ 77477 h 953574"/>
                  <a:gd name="connsiteX12" fmla="*/ 168514 w 959953"/>
                  <a:gd name="connsiteY12" fmla="*/ 79039 h 953574"/>
                  <a:gd name="connsiteX13" fmla="*/ 144149 w 959953"/>
                  <a:gd name="connsiteY13" fmla="*/ 109140 h 953574"/>
                  <a:gd name="connsiteX14" fmla="*/ 144144 w 959953"/>
                  <a:gd name="connsiteY14" fmla="*/ 109151 h 953574"/>
                  <a:gd name="connsiteX15" fmla="*/ 121172 w 959953"/>
                  <a:gd name="connsiteY15" fmla="*/ 159702 h 953574"/>
                  <a:gd name="connsiteX16" fmla="*/ 108640 w 959953"/>
                  <a:gd name="connsiteY16" fmla="*/ 209297 h 953574"/>
                  <a:gd name="connsiteX17" fmla="*/ 103463 w 959953"/>
                  <a:gd name="connsiteY17" fmla="*/ 241752 h 953574"/>
                  <a:gd name="connsiteX18" fmla="*/ 104554 w 959953"/>
                  <a:gd name="connsiteY18" fmla="*/ 303947 h 953574"/>
                  <a:gd name="connsiteX19" fmla="*/ 106447 w 959953"/>
                  <a:gd name="connsiteY19" fmla="*/ 334735 h 953574"/>
                  <a:gd name="connsiteX20" fmla="*/ 130598 w 959953"/>
                  <a:gd name="connsiteY20" fmla="*/ 434137 h 953574"/>
                  <a:gd name="connsiteX21" fmla="*/ 174130 w 959953"/>
                  <a:gd name="connsiteY21" fmla="*/ 409855 h 953574"/>
                  <a:gd name="connsiteX22" fmla="*/ 128276 w 959953"/>
                  <a:gd name="connsiteY22" fmla="*/ 549587 h 953574"/>
                  <a:gd name="connsiteX23" fmla="*/ 0 w 959953"/>
                  <a:gd name="connsiteY23" fmla="*/ 506984 h 953574"/>
                  <a:gd name="connsiteX24" fmla="*/ 43533 w 959953"/>
                  <a:gd name="connsiteY24" fmla="*/ 482702 h 953574"/>
                  <a:gd name="connsiteX25" fmla="*/ 43532 w 959953"/>
                  <a:gd name="connsiteY25" fmla="*/ 482699 h 953574"/>
                  <a:gd name="connsiteX26" fmla="*/ 15907 w 959953"/>
                  <a:gd name="connsiteY26" fmla="*/ 359550 h 953574"/>
                  <a:gd name="connsiteX27" fmla="*/ 15897 w 959953"/>
                  <a:gd name="connsiteY27" fmla="*/ 359146 h 953574"/>
                  <a:gd name="connsiteX28" fmla="*/ 15790 w 959953"/>
                  <a:gd name="connsiteY28" fmla="*/ 358669 h 953574"/>
                  <a:gd name="connsiteX29" fmla="*/ 14819 w 959953"/>
                  <a:gd name="connsiteY29" fmla="*/ 316615 h 953574"/>
                  <a:gd name="connsiteX30" fmla="*/ 14447 w 959953"/>
                  <a:gd name="connsiteY30" fmla="*/ 301973 h 953574"/>
                  <a:gd name="connsiteX31" fmla="*/ 14476 w 959953"/>
                  <a:gd name="connsiteY31" fmla="*/ 301745 h 953574"/>
                  <a:gd name="connsiteX32" fmla="*/ 14460 w 959953"/>
                  <a:gd name="connsiteY32" fmla="*/ 301071 h 953574"/>
                  <a:gd name="connsiteX33" fmla="*/ 18739 w 959953"/>
                  <a:gd name="connsiteY33" fmla="*/ 266591 h 953574"/>
                  <a:gd name="connsiteX34" fmla="*/ 20937 w 959953"/>
                  <a:gd name="connsiteY34" fmla="*/ 248473 h 953574"/>
                  <a:gd name="connsiteX35" fmla="*/ 21024 w 959953"/>
                  <a:gd name="connsiteY35" fmla="*/ 248173 h 953574"/>
                  <a:gd name="connsiteX36" fmla="*/ 21078 w 959953"/>
                  <a:gd name="connsiteY36" fmla="*/ 247745 h 953574"/>
                  <a:gd name="connsiteX37" fmla="*/ 29340 w 959953"/>
                  <a:gd name="connsiteY37" fmla="*/ 219894 h 953574"/>
                  <a:gd name="connsiteX38" fmla="*/ 35158 w 959953"/>
                  <a:gd name="connsiteY38" fmla="*/ 200111 h 953574"/>
                  <a:gd name="connsiteX39" fmla="*/ 35280 w 959953"/>
                  <a:gd name="connsiteY39" fmla="*/ 199875 h 953574"/>
                  <a:gd name="connsiteX40" fmla="*/ 35336 w 959953"/>
                  <a:gd name="connsiteY40" fmla="*/ 199685 h 953574"/>
                  <a:gd name="connsiteX41" fmla="*/ 85538 w 959953"/>
                  <a:gd name="connsiteY41" fmla="*/ 123338 h 953574"/>
                  <a:gd name="connsiteX42" fmla="*/ 85921 w 959953"/>
                  <a:gd name="connsiteY42" fmla="*/ 123052 h 953574"/>
                  <a:gd name="connsiteX43" fmla="*/ 85939 w 959953"/>
                  <a:gd name="connsiteY43" fmla="*/ 123032 h 953574"/>
                  <a:gd name="connsiteX44" fmla="*/ 86870 w 959953"/>
                  <a:gd name="connsiteY44" fmla="*/ 122346 h 953574"/>
                  <a:gd name="connsiteX45" fmla="*/ 120864 w 959953"/>
                  <a:gd name="connsiteY45" fmla="*/ 97040 h 953574"/>
                  <a:gd name="connsiteX46" fmla="*/ 121665 w 959953"/>
                  <a:gd name="connsiteY46" fmla="*/ 96729 h 953574"/>
                  <a:gd name="connsiteX47" fmla="*/ 122067 w 959953"/>
                  <a:gd name="connsiteY47" fmla="*/ 96433 h 953574"/>
                  <a:gd name="connsiteX48" fmla="*/ 209133 w 959953"/>
                  <a:gd name="connsiteY48" fmla="*/ 47870 h 953574"/>
                  <a:gd name="connsiteX49" fmla="*/ 314540 w 959953"/>
                  <a:gd name="connsiteY49" fmla="*/ 24956 h 953574"/>
                  <a:gd name="connsiteX50" fmla="*/ 634972 w 959953"/>
                  <a:gd name="connsiteY50" fmla="*/ 266954 h 953574"/>
                  <a:gd name="connsiteX51" fmla="*/ 713619 w 959953"/>
                  <a:gd name="connsiteY51" fmla="*/ 599119 h 953574"/>
                  <a:gd name="connsiteX52" fmla="*/ 631507 w 959953"/>
                  <a:gd name="connsiteY52" fmla="*/ 524687 h 953574"/>
                  <a:gd name="connsiteX53" fmla="*/ 713619 w 959953"/>
                  <a:gd name="connsiteY53" fmla="*/ 434896 h 953574"/>
                  <a:gd name="connsiteX54" fmla="*/ 713619 w 959953"/>
                  <a:gd name="connsiteY54" fmla="*/ 475952 h 953574"/>
                  <a:gd name="connsiteX55" fmla="*/ 792448 w 959953"/>
                  <a:gd name="connsiteY55" fmla="*/ 451592 h 953574"/>
                  <a:gd name="connsiteX56" fmla="*/ 813239 w 959953"/>
                  <a:gd name="connsiteY56" fmla="*/ 441610 h 953574"/>
                  <a:gd name="connsiteX57" fmla="*/ 861107 w 959953"/>
                  <a:gd name="connsiteY57" fmla="*/ 412845 h 953574"/>
                  <a:gd name="connsiteX58" fmla="*/ 878368 w 959953"/>
                  <a:gd name="connsiteY58" fmla="*/ 399992 h 953574"/>
                  <a:gd name="connsiteX59" fmla="*/ 925777 w 959953"/>
                  <a:gd name="connsiteY59" fmla="*/ 349242 h 953574"/>
                  <a:gd name="connsiteX60" fmla="*/ 954533 w 959953"/>
                  <a:gd name="connsiteY60" fmla="*/ 284342 h 953574"/>
                  <a:gd name="connsiteX61" fmla="*/ 953280 w 959953"/>
                  <a:gd name="connsiteY61" fmla="*/ 275193 h 953574"/>
                  <a:gd name="connsiteX62" fmla="*/ 953280 w 959953"/>
                  <a:gd name="connsiteY62" fmla="*/ 275192 h 953574"/>
                  <a:gd name="connsiteX63" fmla="*/ 935230 w 959953"/>
                  <a:gd name="connsiteY63" fmla="*/ 232382 h 953574"/>
                  <a:gd name="connsiteX64" fmla="*/ 926480 w 959953"/>
                  <a:gd name="connsiteY64" fmla="*/ 219408 h 953574"/>
                  <a:gd name="connsiteX65" fmla="*/ 907277 w 959953"/>
                  <a:gd name="connsiteY65" fmla="*/ 193361 h 953574"/>
                  <a:gd name="connsiteX66" fmla="*/ 893773 w 959953"/>
                  <a:gd name="connsiteY66" fmla="*/ 179725 h 953574"/>
                  <a:gd name="connsiteX67" fmla="*/ 870441 w 959953"/>
                  <a:gd name="connsiteY67" fmla="*/ 158906 h 953574"/>
                  <a:gd name="connsiteX68" fmla="*/ 853342 w 959953"/>
                  <a:gd name="connsiteY68" fmla="*/ 146614 h 953574"/>
                  <a:gd name="connsiteX69" fmla="*/ 832655 w 959953"/>
                  <a:gd name="connsiteY69" fmla="*/ 134047 h 953574"/>
                  <a:gd name="connsiteX70" fmla="*/ 752156 w 959953"/>
                  <a:gd name="connsiteY70" fmla="*/ 100045 h 953574"/>
                  <a:gd name="connsiteX71" fmla="*/ 631508 w 959953"/>
                  <a:gd name="connsiteY71" fmla="*/ 82112 h 953574"/>
                  <a:gd name="connsiteX72" fmla="*/ 631507 w 959953"/>
                  <a:gd name="connsiteY72" fmla="*/ 82112 h 953574"/>
                  <a:gd name="connsiteX73" fmla="*/ 631507 w 959953"/>
                  <a:gd name="connsiteY73" fmla="*/ 0 h 953574"/>
                  <a:gd name="connsiteX74" fmla="*/ 959953 w 959953"/>
                  <a:gd name="connsiteY74" fmla="*/ 241815 h 953574"/>
                  <a:gd name="connsiteX75" fmla="*/ 959953 w 959953"/>
                  <a:gd name="connsiteY75" fmla="*/ 323927 h 953574"/>
                  <a:gd name="connsiteX76" fmla="*/ 959664 w 959953"/>
                  <a:gd name="connsiteY76" fmla="*/ 326454 h 953574"/>
                  <a:gd name="connsiteX77" fmla="*/ 959927 w 959953"/>
                  <a:gd name="connsiteY77" fmla="*/ 329017 h 953574"/>
                  <a:gd name="connsiteX78" fmla="*/ 956870 w 959953"/>
                  <a:gd name="connsiteY78" fmla="*/ 350916 h 953574"/>
                  <a:gd name="connsiteX79" fmla="*/ 955316 w 959953"/>
                  <a:gd name="connsiteY79" fmla="*/ 364516 h 953574"/>
                  <a:gd name="connsiteX80" fmla="*/ 954740 w 959953"/>
                  <a:gd name="connsiteY80" fmla="*/ 366170 h 953574"/>
                  <a:gd name="connsiteX81" fmla="*/ 954444 w 959953"/>
                  <a:gd name="connsiteY81" fmla="*/ 368288 h 953574"/>
                  <a:gd name="connsiteX82" fmla="*/ 946676 w 959953"/>
                  <a:gd name="connsiteY82" fmla="*/ 389318 h 953574"/>
                  <a:gd name="connsiteX83" fmla="*/ 941856 w 959953"/>
                  <a:gd name="connsiteY83" fmla="*/ 403153 h 953574"/>
                  <a:gd name="connsiteX84" fmla="*/ 941098 w 959953"/>
                  <a:gd name="connsiteY84" fmla="*/ 404417 h 953574"/>
                  <a:gd name="connsiteX85" fmla="*/ 940574 w 959953"/>
                  <a:gd name="connsiteY85" fmla="*/ 405836 h 953574"/>
                  <a:gd name="connsiteX86" fmla="*/ 928697 w 959953"/>
                  <a:gd name="connsiteY86" fmla="*/ 425104 h 953574"/>
                  <a:gd name="connsiteX87" fmla="*/ 920247 w 959953"/>
                  <a:gd name="connsiteY87" fmla="*/ 439198 h 953574"/>
                  <a:gd name="connsiteX88" fmla="*/ 919463 w 959953"/>
                  <a:gd name="connsiteY88" fmla="*/ 440083 h 953574"/>
                  <a:gd name="connsiteX89" fmla="*/ 918897 w 959953"/>
                  <a:gd name="connsiteY89" fmla="*/ 441002 h 953574"/>
                  <a:gd name="connsiteX90" fmla="*/ 902309 w 959953"/>
                  <a:gd name="connsiteY90" fmla="*/ 459437 h 953574"/>
                  <a:gd name="connsiteX91" fmla="*/ 891166 w 959953"/>
                  <a:gd name="connsiteY91" fmla="*/ 472008 h 953574"/>
                  <a:gd name="connsiteX92" fmla="*/ 890725 w 959953"/>
                  <a:gd name="connsiteY92" fmla="*/ 472310 h 953574"/>
                  <a:gd name="connsiteX93" fmla="*/ 889989 w 959953"/>
                  <a:gd name="connsiteY93" fmla="*/ 473128 h 953574"/>
                  <a:gd name="connsiteX94" fmla="*/ 826118 w 959953"/>
                  <a:gd name="connsiteY94" fmla="*/ 516566 h 953574"/>
                  <a:gd name="connsiteX95" fmla="*/ 813286 w 959953"/>
                  <a:gd name="connsiteY95" fmla="*/ 525356 h 953574"/>
                  <a:gd name="connsiteX96" fmla="*/ 813107 w 959953"/>
                  <a:gd name="connsiteY96" fmla="*/ 525415 h 953574"/>
                  <a:gd name="connsiteX97" fmla="*/ 812795 w 959953"/>
                  <a:gd name="connsiteY97" fmla="*/ 525627 h 953574"/>
                  <a:gd name="connsiteX98" fmla="*/ 713619 w 959953"/>
                  <a:gd name="connsiteY98" fmla="*/ 558063 h 953574"/>
                  <a:gd name="connsiteX99" fmla="*/ 519277 w 959953"/>
                  <a:gd name="connsiteY99" fmla="*/ 939296 h 953574"/>
                  <a:gd name="connsiteX100" fmla="*/ 479873 w 959953"/>
                  <a:gd name="connsiteY100" fmla="*/ 937059 h 953574"/>
                  <a:gd name="connsiteX101" fmla="*/ 518583 w 959953"/>
                  <a:gd name="connsiteY101" fmla="*/ 939411 h 953574"/>
                  <a:gd name="connsiteX102" fmla="*/ 672362 w 959953"/>
                  <a:gd name="connsiteY102" fmla="*/ 932426 h 953574"/>
                  <a:gd name="connsiteX103" fmla="*/ 557926 w 959953"/>
                  <a:gd name="connsiteY103" fmla="*/ 950972 h 953574"/>
                  <a:gd name="connsiteX104" fmla="*/ 479871 w 959953"/>
                  <a:gd name="connsiteY104" fmla="*/ 937059 h 953574"/>
                  <a:gd name="connsiteX105" fmla="*/ 467340 w 959953"/>
                  <a:gd name="connsiteY105" fmla="*/ 932979 h 953574"/>
                  <a:gd name="connsiteX106" fmla="*/ 459166 w 959953"/>
                  <a:gd name="connsiteY106" fmla="*/ 931989 h 953574"/>
                  <a:gd name="connsiteX107" fmla="*/ 447429 w 959953"/>
                  <a:gd name="connsiteY107" fmla="*/ 926495 h 953574"/>
                  <a:gd name="connsiteX108" fmla="*/ 435465 w 959953"/>
                  <a:gd name="connsiteY108" fmla="*/ 922599 h 953574"/>
                  <a:gd name="connsiteX109" fmla="*/ 426463 w 959953"/>
                  <a:gd name="connsiteY109" fmla="*/ 916681 h 953574"/>
                  <a:gd name="connsiteX110" fmla="*/ 417693 w 959953"/>
                  <a:gd name="connsiteY110" fmla="*/ 912575 h 953574"/>
                  <a:gd name="connsiteX111" fmla="*/ 407785 w 959953"/>
                  <a:gd name="connsiteY111" fmla="*/ 904401 h 953574"/>
                  <a:gd name="connsiteX112" fmla="*/ 396296 w 959953"/>
                  <a:gd name="connsiteY112" fmla="*/ 896847 h 953574"/>
                  <a:gd name="connsiteX113" fmla="*/ 388481 w 959953"/>
                  <a:gd name="connsiteY113" fmla="*/ 888474 h 953574"/>
                  <a:gd name="connsiteX114" fmla="*/ 380857 w 959953"/>
                  <a:gd name="connsiteY114" fmla="*/ 882184 h 953574"/>
                  <a:gd name="connsiteX115" fmla="*/ 372771 w 959953"/>
                  <a:gd name="connsiteY115" fmla="*/ 871640 h 953574"/>
                  <a:gd name="connsiteX116" fmla="*/ 363045 w 959953"/>
                  <a:gd name="connsiteY116" fmla="*/ 861219 h 953574"/>
                  <a:gd name="connsiteX117" fmla="*/ 356603 w 959953"/>
                  <a:gd name="connsiteY117" fmla="*/ 850559 h 953574"/>
                  <a:gd name="connsiteX118" fmla="*/ 349784 w 959953"/>
                  <a:gd name="connsiteY118" fmla="*/ 841668 h 953574"/>
                  <a:gd name="connsiteX119" fmla="*/ 343860 w 959953"/>
                  <a:gd name="connsiteY119" fmla="*/ 829475 h 953574"/>
                  <a:gd name="connsiteX120" fmla="*/ 336401 w 959953"/>
                  <a:gd name="connsiteY120" fmla="*/ 817134 h 953574"/>
                  <a:gd name="connsiteX121" fmla="*/ 331238 w 959953"/>
                  <a:gd name="connsiteY121" fmla="*/ 803497 h 953574"/>
                  <a:gd name="connsiteX122" fmla="*/ 325595 w 959953"/>
                  <a:gd name="connsiteY122" fmla="*/ 791882 h 953574"/>
                  <a:gd name="connsiteX123" fmla="*/ 323936 w 959953"/>
                  <a:gd name="connsiteY123" fmla="*/ 784207 h 953574"/>
                  <a:gd name="connsiteX124" fmla="*/ 317046 w 959953"/>
                  <a:gd name="connsiteY124" fmla="*/ 766009 h 953574"/>
                  <a:gd name="connsiteX125" fmla="*/ 305667 w 959953"/>
                  <a:gd name="connsiteY125" fmla="*/ 709260 h 953574"/>
                  <a:gd name="connsiteX126" fmla="*/ 305929 w 959953"/>
                  <a:gd name="connsiteY126" fmla="*/ 700915 h 953574"/>
                  <a:gd name="connsiteX127" fmla="*/ 304036 w 959953"/>
                  <a:gd name="connsiteY127" fmla="*/ 692163 h 953574"/>
                  <a:gd name="connsiteX128" fmla="*/ 309572 w 959953"/>
                  <a:gd name="connsiteY128" fmla="*/ 584565 h 953574"/>
                  <a:gd name="connsiteX129" fmla="*/ 309573 w 959953"/>
                  <a:gd name="connsiteY129" fmla="*/ 584565 h 953574"/>
                  <a:gd name="connsiteX130" fmla="*/ 387628 w 959953"/>
                  <a:gd name="connsiteY130" fmla="*/ 598478 h 953574"/>
                  <a:gd name="connsiteX131" fmla="*/ 387627 w 959953"/>
                  <a:gd name="connsiteY131" fmla="*/ 598479 h 953574"/>
                  <a:gd name="connsiteX132" fmla="*/ 382625 w 959953"/>
                  <a:gd name="connsiteY132" fmla="*/ 703040 h 953574"/>
                  <a:gd name="connsiteX133" fmla="*/ 388024 w 959953"/>
                  <a:gd name="connsiteY133" fmla="*/ 734557 h 953574"/>
                  <a:gd name="connsiteX134" fmla="*/ 402202 w 959953"/>
                  <a:gd name="connsiteY134" fmla="*/ 797361 h 953574"/>
                  <a:gd name="connsiteX135" fmla="*/ 429737 w 959953"/>
                  <a:gd name="connsiteY135" fmla="*/ 857589 h 953574"/>
                  <a:gd name="connsiteX136" fmla="*/ 435784 w 959953"/>
                  <a:gd name="connsiteY136" fmla="*/ 866034 h 953574"/>
                  <a:gd name="connsiteX137" fmla="*/ 483259 w 959953"/>
                  <a:gd name="connsiteY137" fmla="*/ 917845 h 953574"/>
                  <a:gd name="connsiteX138" fmla="*/ 519600 w 959953"/>
                  <a:gd name="connsiteY138" fmla="*/ 939243 h 953574"/>
                  <a:gd name="connsiteX139" fmla="*/ 556966 w 959953"/>
                  <a:gd name="connsiteY139" fmla="*/ 933051 h 953574"/>
                  <a:gd name="connsiteX140" fmla="*/ 606237 w 959953"/>
                  <a:gd name="connsiteY140" fmla="*/ 911078 h 953574"/>
                  <a:gd name="connsiteX141" fmla="*/ 618017 w 959953"/>
                  <a:gd name="connsiteY141" fmla="*/ 903735 h 953574"/>
                  <a:gd name="connsiteX142" fmla="*/ 640369 w 959953"/>
                  <a:gd name="connsiteY142" fmla="*/ 885507 h 953574"/>
                  <a:gd name="connsiteX143" fmla="*/ 682219 w 959953"/>
                  <a:gd name="connsiteY143" fmla="*/ 842260 h 953574"/>
                  <a:gd name="connsiteX144" fmla="*/ 697583 w 959953"/>
                  <a:gd name="connsiteY144" fmla="*/ 822440 h 953574"/>
                  <a:gd name="connsiteX145" fmla="*/ 740385 w 959953"/>
                  <a:gd name="connsiteY145" fmla="*/ 741888 h 953574"/>
                  <a:gd name="connsiteX146" fmla="*/ 701358 w 959953"/>
                  <a:gd name="connsiteY146" fmla="*/ 734932 h 953574"/>
                  <a:gd name="connsiteX147" fmla="*/ 800500 w 959953"/>
                  <a:gd name="connsiteY147" fmla="*/ 672069 h 953574"/>
                  <a:gd name="connsiteX148" fmla="*/ 857468 w 959953"/>
                  <a:gd name="connsiteY148" fmla="*/ 762758 h 953574"/>
                  <a:gd name="connsiteX149" fmla="*/ 818440 w 959953"/>
                  <a:gd name="connsiteY149" fmla="*/ 755801 h 953574"/>
                  <a:gd name="connsiteX150" fmla="*/ 672362 w 959953"/>
                  <a:gd name="connsiteY150" fmla="*/ 932426 h 953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</a:cxnLst>
                <a:rect l="l" t="t" r="r" b="b"/>
                <a:pathLst>
                  <a:path w="959953" h="953574">
                    <a:moveTo>
                      <a:pt x="634972" y="266954"/>
                    </a:moveTo>
                    <a:lnTo>
                      <a:pt x="547907" y="315518"/>
                    </a:lnTo>
                    <a:lnTo>
                      <a:pt x="547907" y="315518"/>
                    </a:lnTo>
                    <a:lnTo>
                      <a:pt x="459376" y="197171"/>
                    </a:lnTo>
                    <a:lnTo>
                      <a:pt x="379201" y="129980"/>
                    </a:lnTo>
                    <a:lnTo>
                      <a:pt x="354931" y="114757"/>
                    </a:lnTo>
                    <a:lnTo>
                      <a:pt x="333047" y="103193"/>
                    </a:lnTo>
                    <a:lnTo>
                      <a:pt x="299308" y="89575"/>
                    </a:lnTo>
                    <a:lnTo>
                      <a:pt x="278263" y="82541"/>
                    </a:lnTo>
                    <a:lnTo>
                      <a:pt x="241960" y="76094"/>
                    </a:lnTo>
                    <a:lnTo>
                      <a:pt x="224360" y="73747"/>
                    </a:lnTo>
                    <a:lnTo>
                      <a:pt x="172686" y="77477"/>
                    </a:lnTo>
                    <a:lnTo>
                      <a:pt x="168514" y="79039"/>
                    </a:lnTo>
                    <a:lnTo>
                      <a:pt x="144149" y="109140"/>
                    </a:lnTo>
                    <a:lnTo>
                      <a:pt x="144144" y="109151"/>
                    </a:lnTo>
                    <a:lnTo>
                      <a:pt x="121172" y="159702"/>
                    </a:lnTo>
                    <a:lnTo>
                      <a:pt x="108640" y="209297"/>
                    </a:lnTo>
                    <a:lnTo>
                      <a:pt x="103463" y="241752"/>
                    </a:lnTo>
                    <a:lnTo>
                      <a:pt x="104554" y="303947"/>
                    </a:lnTo>
                    <a:lnTo>
                      <a:pt x="106447" y="334735"/>
                    </a:lnTo>
                    <a:lnTo>
                      <a:pt x="130598" y="434137"/>
                    </a:lnTo>
                    <a:lnTo>
                      <a:pt x="174130" y="409855"/>
                    </a:lnTo>
                    <a:lnTo>
                      <a:pt x="128276" y="549587"/>
                    </a:lnTo>
                    <a:lnTo>
                      <a:pt x="0" y="506984"/>
                    </a:lnTo>
                    <a:lnTo>
                      <a:pt x="43533" y="482702"/>
                    </a:lnTo>
                    <a:lnTo>
                      <a:pt x="43532" y="482699"/>
                    </a:lnTo>
                    <a:lnTo>
                      <a:pt x="15907" y="359550"/>
                    </a:lnTo>
                    <a:lnTo>
                      <a:pt x="15897" y="359146"/>
                    </a:lnTo>
                    <a:lnTo>
                      <a:pt x="15790" y="358669"/>
                    </a:lnTo>
                    <a:lnTo>
                      <a:pt x="14819" y="316615"/>
                    </a:lnTo>
                    <a:lnTo>
                      <a:pt x="14447" y="301973"/>
                    </a:lnTo>
                    <a:lnTo>
                      <a:pt x="14476" y="301745"/>
                    </a:lnTo>
                    <a:lnTo>
                      <a:pt x="14460" y="301071"/>
                    </a:lnTo>
                    <a:lnTo>
                      <a:pt x="18739" y="266591"/>
                    </a:lnTo>
                    <a:lnTo>
                      <a:pt x="20937" y="248473"/>
                    </a:lnTo>
                    <a:lnTo>
                      <a:pt x="21024" y="248173"/>
                    </a:lnTo>
                    <a:lnTo>
                      <a:pt x="21078" y="247745"/>
                    </a:lnTo>
                    <a:lnTo>
                      <a:pt x="29340" y="219894"/>
                    </a:lnTo>
                    <a:lnTo>
                      <a:pt x="35158" y="200111"/>
                    </a:lnTo>
                    <a:lnTo>
                      <a:pt x="35280" y="199875"/>
                    </a:lnTo>
                    <a:lnTo>
                      <a:pt x="35336" y="199685"/>
                    </a:lnTo>
                    <a:cubicBezTo>
                      <a:pt x="47319" y="169621"/>
                      <a:pt x="64190" y="143730"/>
                      <a:pt x="85538" y="123338"/>
                    </a:cubicBezTo>
                    <a:lnTo>
                      <a:pt x="85921" y="123052"/>
                    </a:lnTo>
                    <a:lnTo>
                      <a:pt x="85939" y="123032"/>
                    </a:lnTo>
                    <a:lnTo>
                      <a:pt x="86870" y="122346"/>
                    </a:lnTo>
                    <a:lnTo>
                      <a:pt x="120864" y="97040"/>
                    </a:lnTo>
                    <a:lnTo>
                      <a:pt x="121665" y="96729"/>
                    </a:lnTo>
                    <a:lnTo>
                      <a:pt x="122067" y="96433"/>
                    </a:lnTo>
                    <a:lnTo>
                      <a:pt x="209133" y="47870"/>
                    </a:lnTo>
                    <a:cubicBezTo>
                      <a:pt x="241107" y="30034"/>
                      <a:pt x="277004" y="22788"/>
                      <a:pt x="314540" y="24956"/>
                    </a:cubicBezTo>
                    <a:cubicBezTo>
                      <a:pt x="427148" y="31462"/>
                      <a:pt x="554508" y="122700"/>
                      <a:pt x="634972" y="266954"/>
                    </a:cubicBezTo>
                    <a:close/>
                    <a:moveTo>
                      <a:pt x="713619" y="599119"/>
                    </a:moveTo>
                    <a:lnTo>
                      <a:pt x="631507" y="524687"/>
                    </a:lnTo>
                    <a:lnTo>
                      <a:pt x="713619" y="434896"/>
                    </a:lnTo>
                    <a:lnTo>
                      <a:pt x="713619" y="475952"/>
                    </a:lnTo>
                    <a:lnTo>
                      <a:pt x="792448" y="451592"/>
                    </a:lnTo>
                    <a:lnTo>
                      <a:pt x="813239" y="441610"/>
                    </a:lnTo>
                    <a:lnTo>
                      <a:pt x="861107" y="412845"/>
                    </a:lnTo>
                    <a:lnTo>
                      <a:pt x="878368" y="399992"/>
                    </a:lnTo>
                    <a:lnTo>
                      <a:pt x="925777" y="349242"/>
                    </a:lnTo>
                    <a:lnTo>
                      <a:pt x="954533" y="284342"/>
                    </a:lnTo>
                    <a:lnTo>
                      <a:pt x="953280" y="275193"/>
                    </a:lnTo>
                    <a:lnTo>
                      <a:pt x="953280" y="275192"/>
                    </a:lnTo>
                    <a:lnTo>
                      <a:pt x="935230" y="232382"/>
                    </a:lnTo>
                    <a:lnTo>
                      <a:pt x="926480" y="219408"/>
                    </a:lnTo>
                    <a:lnTo>
                      <a:pt x="907277" y="193361"/>
                    </a:lnTo>
                    <a:lnTo>
                      <a:pt x="893773" y="179725"/>
                    </a:lnTo>
                    <a:lnTo>
                      <a:pt x="870441" y="158906"/>
                    </a:lnTo>
                    <a:lnTo>
                      <a:pt x="853342" y="146614"/>
                    </a:lnTo>
                    <a:lnTo>
                      <a:pt x="832655" y="134047"/>
                    </a:lnTo>
                    <a:lnTo>
                      <a:pt x="752156" y="100045"/>
                    </a:lnTo>
                    <a:lnTo>
                      <a:pt x="631508" y="82112"/>
                    </a:lnTo>
                    <a:lnTo>
                      <a:pt x="631507" y="82112"/>
                    </a:lnTo>
                    <a:lnTo>
                      <a:pt x="631507" y="0"/>
                    </a:lnTo>
                    <a:cubicBezTo>
                      <a:pt x="812903" y="0"/>
                      <a:pt x="959953" y="108264"/>
                      <a:pt x="959953" y="241815"/>
                    </a:cubicBezTo>
                    <a:lnTo>
                      <a:pt x="959953" y="323927"/>
                    </a:lnTo>
                    <a:lnTo>
                      <a:pt x="959664" y="326454"/>
                    </a:lnTo>
                    <a:lnTo>
                      <a:pt x="959927" y="329017"/>
                    </a:lnTo>
                    <a:lnTo>
                      <a:pt x="956870" y="350916"/>
                    </a:lnTo>
                    <a:lnTo>
                      <a:pt x="955316" y="364516"/>
                    </a:lnTo>
                    <a:lnTo>
                      <a:pt x="954740" y="366170"/>
                    </a:lnTo>
                    <a:lnTo>
                      <a:pt x="954444" y="368288"/>
                    </a:lnTo>
                    <a:lnTo>
                      <a:pt x="946676" y="389318"/>
                    </a:lnTo>
                    <a:lnTo>
                      <a:pt x="941856" y="403153"/>
                    </a:lnTo>
                    <a:lnTo>
                      <a:pt x="941098" y="404417"/>
                    </a:lnTo>
                    <a:lnTo>
                      <a:pt x="940574" y="405836"/>
                    </a:lnTo>
                    <a:lnTo>
                      <a:pt x="928697" y="425104"/>
                    </a:lnTo>
                    <a:lnTo>
                      <a:pt x="920247" y="439198"/>
                    </a:lnTo>
                    <a:lnTo>
                      <a:pt x="919463" y="440083"/>
                    </a:lnTo>
                    <a:lnTo>
                      <a:pt x="918897" y="441002"/>
                    </a:lnTo>
                    <a:lnTo>
                      <a:pt x="902309" y="459437"/>
                    </a:lnTo>
                    <a:lnTo>
                      <a:pt x="891166" y="472008"/>
                    </a:lnTo>
                    <a:lnTo>
                      <a:pt x="890725" y="472310"/>
                    </a:lnTo>
                    <a:lnTo>
                      <a:pt x="889989" y="473128"/>
                    </a:lnTo>
                    <a:lnTo>
                      <a:pt x="826118" y="516566"/>
                    </a:lnTo>
                    <a:lnTo>
                      <a:pt x="813286" y="525356"/>
                    </a:lnTo>
                    <a:lnTo>
                      <a:pt x="813107" y="525415"/>
                    </a:lnTo>
                    <a:lnTo>
                      <a:pt x="812795" y="525627"/>
                    </a:lnTo>
                    <a:cubicBezTo>
                      <a:pt x="783144" y="540075"/>
                      <a:pt x="749828" y="551180"/>
                      <a:pt x="713619" y="558063"/>
                    </a:cubicBezTo>
                    <a:close/>
                    <a:moveTo>
                      <a:pt x="519277" y="939296"/>
                    </a:moveTo>
                    <a:lnTo>
                      <a:pt x="479873" y="937059"/>
                    </a:lnTo>
                    <a:lnTo>
                      <a:pt x="518583" y="939411"/>
                    </a:lnTo>
                    <a:close/>
                    <a:moveTo>
                      <a:pt x="672362" y="932426"/>
                    </a:moveTo>
                    <a:cubicBezTo>
                      <a:pt x="635780" y="950874"/>
                      <a:pt x="596564" y="957859"/>
                      <a:pt x="557926" y="950972"/>
                    </a:cubicBezTo>
                    <a:lnTo>
                      <a:pt x="479871" y="937059"/>
                    </a:lnTo>
                    <a:lnTo>
                      <a:pt x="467340" y="932979"/>
                    </a:lnTo>
                    <a:lnTo>
                      <a:pt x="459166" y="931989"/>
                    </a:lnTo>
                    <a:lnTo>
                      <a:pt x="447429" y="926495"/>
                    </a:lnTo>
                    <a:lnTo>
                      <a:pt x="435465" y="922599"/>
                    </a:lnTo>
                    <a:lnTo>
                      <a:pt x="426463" y="916681"/>
                    </a:lnTo>
                    <a:lnTo>
                      <a:pt x="417693" y="912575"/>
                    </a:lnTo>
                    <a:lnTo>
                      <a:pt x="407785" y="904401"/>
                    </a:lnTo>
                    <a:lnTo>
                      <a:pt x="396296" y="896847"/>
                    </a:lnTo>
                    <a:lnTo>
                      <a:pt x="388481" y="888474"/>
                    </a:lnTo>
                    <a:lnTo>
                      <a:pt x="380857" y="882184"/>
                    </a:lnTo>
                    <a:lnTo>
                      <a:pt x="372771" y="871640"/>
                    </a:lnTo>
                    <a:lnTo>
                      <a:pt x="363045" y="861219"/>
                    </a:lnTo>
                    <a:lnTo>
                      <a:pt x="356603" y="850559"/>
                    </a:lnTo>
                    <a:lnTo>
                      <a:pt x="349784" y="841668"/>
                    </a:lnTo>
                    <a:lnTo>
                      <a:pt x="343860" y="829475"/>
                    </a:lnTo>
                    <a:lnTo>
                      <a:pt x="336401" y="817134"/>
                    </a:lnTo>
                    <a:lnTo>
                      <a:pt x="331238" y="803497"/>
                    </a:lnTo>
                    <a:lnTo>
                      <a:pt x="325595" y="791882"/>
                    </a:lnTo>
                    <a:lnTo>
                      <a:pt x="323936" y="784207"/>
                    </a:lnTo>
                    <a:lnTo>
                      <a:pt x="317046" y="766009"/>
                    </a:lnTo>
                    <a:cubicBezTo>
                      <a:pt x="311886" y="747951"/>
                      <a:pt x="308055" y="728956"/>
                      <a:pt x="305667" y="709260"/>
                    </a:cubicBezTo>
                    <a:lnTo>
                      <a:pt x="305929" y="700915"/>
                    </a:lnTo>
                    <a:lnTo>
                      <a:pt x="304036" y="692163"/>
                    </a:lnTo>
                    <a:cubicBezTo>
                      <a:pt x="301325" y="657090"/>
                      <a:pt x="303131" y="620703"/>
                      <a:pt x="309572" y="584565"/>
                    </a:cubicBezTo>
                    <a:lnTo>
                      <a:pt x="309573" y="584565"/>
                    </a:lnTo>
                    <a:lnTo>
                      <a:pt x="387628" y="598478"/>
                    </a:lnTo>
                    <a:lnTo>
                      <a:pt x="387627" y="598479"/>
                    </a:lnTo>
                    <a:lnTo>
                      <a:pt x="382625" y="703040"/>
                    </a:lnTo>
                    <a:lnTo>
                      <a:pt x="388024" y="734557"/>
                    </a:lnTo>
                    <a:lnTo>
                      <a:pt x="402202" y="797361"/>
                    </a:lnTo>
                    <a:lnTo>
                      <a:pt x="429737" y="857589"/>
                    </a:lnTo>
                    <a:lnTo>
                      <a:pt x="435784" y="866034"/>
                    </a:lnTo>
                    <a:lnTo>
                      <a:pt x="483259" y="917845"/>
                    </a:lnTo>
                    <a:lnTo>
                      <a:pt x="519600" y="939243"/>
                    </a:lnTo>
                    <a:lnTo>
                      <a:pt x="556966" y="933051"/>
                    </a:lnTo>
                    <a:lnTo>
                      <a:pt x="606237" y="911078"/>
                    </a:lnTo>
                    <a:lnTo>
                      <a:pt x="618017" y="903735"/>
                    </a:lnTo>
                    <a:lnTo>
                      <a:pt x="640369" y="885507"/>
                    </a:lnTo>
                    <a:lnTo>
                      <a:pt x="682219" y="842260"/>
                    </a:lnTo>
                    <a:lnTo>
                      <a:pt x="697583" y="822440"/>
                    </a:lnTo>
                    <a:lnTo>
                      <a:pt x="740385" y="741888"/>
                    </a:lnTo>
                    <a:lnTo>
                      <a:pt x="701358" y="734932"/>
                    </a:lnTo>
                    <a:lnTo>
                      <a:pt x="800500" y="672069"/>
                    </a:lnTo>
                    <a:lnTo>
                      <a:pt x="857468" y="762758"/>
                    </a:lnTo>
                    <a:lnTo>
                      <a:pt x="818440" y="755801"/>
                    </a:lnTo>
                    <a:cubicBezTo>
                      <a:pt x="786984" y="839089"/>
                      <a:pt x="733333" y="901679"/>
                      <a:pt x="672362" y="9324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2579319" y="5323281"/>
              <a:ext cx="5693723" cy="4508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866775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GB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Average Delivery Time = AVERAGE(Delivery_Time)</a:t>
              </a:r>
              <a:endPara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4" name="Content Placeholder 2"/>
          <p:cNvSpPr txBox="1"/>
          <p:nvPr/>
        </p:nvSpPr>
        <p:spPr>
          <a:xfrm>
            <a:off x="379730" y="162560"/>
            <a:ext cx="6449695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DAX Measures Implemented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250680" y="3145155"/>
            <a:ext cx="2794635" cy="10464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GB"/>
              <a:t>Delivered Orders % = DIVIDE([Delivered Orders], [Total Orders])</a:t>
            </a:r>
            <a:endParaRPr lang="en-GB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22"/>
          <p:cNvSpPr txBox="1"/>
          <p:nvPr>
            <p:custDataLst>
              <p:tags r:id="rId1"/>
            </p:custDataLst>
          </p:nvPr>
        </p:nvSpPr>
        <p:spPr>
          <a:xfrm>
            <a:off x="1658721" y="2380350"/>
            <a:ext cx="2525754" cy="2157095"/>
          </a:xfrm>
          <a:prstGeom prst="rect">
            <a:avLst/>
          </a:prstGeom>
          <a:noFill/>
        </p:spPr>
        <p:txBody>
          <a:bodyPr wrap="square" lIns="80485" tIns="40244" rIns="80485" bIns="40244" rtlCol="0">
            <a:spAutoFit/>
          </a:bodyPr>
          <a:lstStyle/>
          <a:p>
            <a:pPr algn="just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Peak ordering times identified for staffing optimization.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0" name="TextBox 23"/>
          <p:cNvSpPr txBox="1"/>
          <p:nvPr>
            <p:custDataLst>
              <p:tags r:id="rId2"/>
            </p:custDataLst>
          </p:nvPr>
        </p:nvSpPr>
        <p:spPr>
          <a:xfrm>
            <a:off x="8124473" y="2380350"/>
            <a:ext cx="2525754" cy="910590"/>
          </a:xfrm>
          <a:prstGeom prst="rect">
            <a:avLst/>
          </a:prstGeom>
          <a:noFill/>
        </p:spPr>
        <p:txBody>
          <a:bodyPr wrap="square" lIns="80485" tIns="40244" rIns="80485" bIns="40244" rtlCol="0">
            <a:spAutoFit/>
          </a:bodyPr>
          <a:lstStyle/>
          <a:p>
            <a:pPr algn="just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Evaluated partner performance.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TextBox 24"/>
          <p:cNvSpPr txBox="1"/>
          <p:nvPr>
            <p:custDataLst>
              <p:tags r:id="rId3"/>
            </p:custDataLst>
          </p:nvPr>
        </p:nvSpPr>
        <p:spPr>
          <a:xfrm>
            <a:off x="1658721" y="4208218"/>
            <a:ext cx="2525754" cy="910590"/>
          </a:xfrm>
          <a:prstGeom prst="rect">
            <a:avLst/>
          </a:prstGeom>
          <a:noFill/>
        </p:spPr>
        <p:txBody>
          <a:bodyPr wrap="square" lIns="80485" tIns="40244" rIns="80485" bIns="40244" rtlCol="0">
            <a:spAutoFit/>
          </a:bodyPr>
          <a:lstStyle/>
          <a:p>
            <a:pPr algn="just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Delivery time correlated with cancellation rates.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2" name="TextBox 25"/>
          <p:cNvSpPr txBox="1"/>
          <p:nvPr>
            <p:custDataLst>
              <p:tags r:id="rId4"/>
            </p:custDataLst>
          </p:nvPr>
        </p:nvSpPr>
        <p:spPr>
          <a:xfrm>
            <a:off x="8124473" y="4208218"/>
            <a:ext cx="2525754" cy="1326515"/>
          </a:xfrm>
          <a:prstGeom prst="rect">
            <a:avLst/>
          </a:prstGeom>
          <a:noFill/>
        </p:spPr>
        <p:txBody>
          <a:bodyPr wrap="square" lIns="80485" tIns="40244" rIns="80485" bIns="40244" rtlCol="0">
            <a:spAutoFit/>
          </a:bodyPr>
          <a:lstStyle/>
          <a:p>
            <a:pPr algn="just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High-demand menu items identified by meal period.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23" name="组合 22"/>
          <p:cNvGrpSpPr/>
          <p:nvPr>
            <p:custDataLst>
              <p:tags r:id="rId5"/>
            </p:custDataLst>
          </p:nvPr>
        </p:nvGrpSpPr>
        <p:grpSpPr>
          <a:xfrm>
            <a:off x="5389247" y="3010457"/>
            <a:ext cx="665967" cy="665881"/>
            <a:chOff x="3570825" y="3196716"/>
            <a:chExt cx="756510" cy="756510"/>
          </a:xfrm>
          <a:solidFill>
            <a:srgbClr val="00B0F0"/>
          </a:solidFill>
          <a:effectLst/>
        </p:grpSpPr>
        <p:sp>
          <p:nvSpPr>
            <p:cNvPr id="24" name="泪滴形 23"/>
            <p:cNvSpPr/>
            <p:nvPr>
              <p:custDataLst>
                <p:tags r:id="rId6"/>
              </p:custDataLst>
            </p:nvPr>
          </p:nvSpPr>
          <p:spPr>
            <a:xfrm rot="5400000">
              <a:off x="3570825" y="3196716"/>
              <a:ext cx="756510" cy="756510"/>
            </a:xfrm>
            <a:prstGeom prst="teardrop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3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TextBox 28"/>
            <p:cNvSpPr txBox="1"/>
            <p:nvPr>
              <p:custDataLst>
                <p:tags r:id="rId7"/>
              </p:custDataLst>
            </p:nvPr>
          </p:nvSpPr>
          <p:spPr>
            <a:xfrm>
              <a:off x="3722192" y="3327584"/>
              <a:ext cx="453780" cy="4947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30" b="1" dirty="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A</a:t>
              </a:r>
              <a:endParaRPr lang="zh-CN" altLang="en-US" sz="2230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8"/>
            </p:custDataLst>
          </p:nvPr>
        </p:nvGrpSpPr>
        <p:grpSpPr>
          <a:xfrm>
            <a:off x="6136777" y="3010457"/>
            <a:ext cx="665967" cy="665881"/>
            <a:chOff x="4419984" y="3196716"/>
            <a:chExt cx="756510" cy="756510"/>
          </a:xfrm>
          <a:solidFill>
            <a:srgbClr val="0070C0"/>
          </a:solidFill>
          <a:effectLst/>
        </p:grpSpPr>
        <p:sp>
          <p:nvSpPr>
            <p:cNvPr id="27" name="泪滴形 26"/>
            <p:cNvSpPr/>
            <p:nvPr>
              <p:custDataLst>
                <p:tags r:id="rId9"/>
              </p:custDataLst>
            </p:nvPr>
          </p:nvSpPr>
          <p:spPr>
            <a:xfrm rot="10800000">
              <a:off x="4419984" y="3196716"/>
              <a:ext cx="756510" cy="756510"/>
            </a:xfrm>
            <a:prstGeom prst="teardrop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3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7" name="TextBox 31"/>
            <p:cNvSpPr txBox="1"/>
            <p:nvPr>
              <p:custDataLst>
                <p:tags r:id="rId10"/>
              </p:custDataLst>
            </p:nvPr>
          </p:nvSpPr>
          <p:spPr>
            <a:xfrm>
              <a:off x="4582277" y="3327585"/>
              <a:ext cx="431928" cy="4947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30" b="1" dirty="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B</a:t>
              </a:r>
              <a:endParaRPr lang="zh-CN" altLang="en-US" sz="2230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1"/>
            </p:custDataLst>
          </p:nvPr>
        </p:nvGrpSpPr>
        <p:grpSpPr>
          <a:xfrm>
            <a:off x="5389247" y="3759404"/>
            <a:ext cx="665967" cy="665881"/>
            <a:chOff x="3570825" y="4047600"/>
            <a:chExt cx="756510" cy="756510"/>
          </a:xfrm>
          <a:solidFill>
            <a:srgbClr val="0070C0"/>
          </a:solidFill>
          <a:effectLst/>
        </p:grpSpPr>
        <p:sp>
          <p:nvSpPr>
            <p:cNvPr id="39" name="泪滴形 38"/>
            <p:cNvSpPr/>
            <p:nvPr>
              <p:custDataLst>
                <p:tags r:id="rId12"/>
              </p:custDataLst>
            </p:nvPr>
          </p:nvSpPr>
          <p:spPr>
            <a:xfrm>
              <a:off x="3570825" y="4047600"/>
              <a:ext cx="756510" cy="756510"/>
            </a:xfrm>
            <a:prstGeom prst="teardrop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3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TextBox 34"/>
            <p:cNvSpPr txBox="1"/>
            <p:nvPr>
              <p:custDataLst>
                <p:tags r:id="rId13"/>
              </p:custDataLst>
            </p:nvPr>
          </p:nvSpPr>
          <p:spPr>
            <a:xfrm>
              <a:off x="3734936" y="4178466"/>
              <a:ext cx="428287" cy="4947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30" b="1" dirty="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C</a:t>
              </a:r>
              <a:endParaRPr lang="zh-CN" altLang="en-US" sz="2230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41" name="组合 40"/>
          <p:cNvGrpSpPr/>
          <p:nvPr>
            <p:custDataLst>
              <p:tags r:id="rId14"/>
            </p:custDataLst>
          </p:nvPr>
        </p:nvGrpSpPr>
        <p:grpSpPr>
          <a:xfrm>
            <a:off x="6136777" y="3759404"/>
            <a:ext cx="665967" cy="665881"/>
            <a:chOff x="4419984" y="4047600"/>
            <a:chExt cx="756510" cy="756510"/>
          </a:xfrm>
          <a:solidFill>
            <a:srgbClr val="00B0F0"/>
          </a:solidFill>
          <a:effectLst/>
        </p:grpSpPr>
        <p:sp>
          <p:nvSpPr>
            <p:cNvPr id="42" name="泪滴形 41"/>
            <p:cNvSpPr/>
            <p:nvPr>
              <p:custDataLst>
                <p:tags r:id="rId15"/>
              </p:custDataLst>
            </p:nvPr>
          </p:nvSpPr>
          <p:spPr>
            <a:xfrm rot="16200000">
              <a:off x="4419984" y="4047600"/>
              <a:ext cx="756510" cy="756510"/>
            </a:xfrm>
            <a:prstGeom prst="teardrop">
              <a:avLst/>
            </a:prstGeom>
            <a:solidFill>
              <a:schemeClr val="accent4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23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3" name="TextBox 38"/>
            <p:cNvSpPr txBox="1"/>
            <p:nvPr>
              <p:custDataLst>
                <p:tags r:id="rId16"/>
              </p:custDataLst>
            </p:nvPr>
          </p:nvSpPr>
          <p:spPr>
            <a:xfrm>
              <a:off x="4564976" y="4178466"/>
              <a:ext cx="466526" cy="4947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30" b="1" dirty="0">
                  <a:solidFill>
                    <a:prstClr val="white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</a:t>
              </a:r>
              <a:endParaRPr lang="zh-CN" altLang="en-US" sz="2230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44" name="椭圆 43"/>
          <p:cNvSpPr/>
          <p:nvPr>
            <p:custDataLst>
              <p:tags r:id="rId17"/>
            </p:custDataLst>
          </p:nvPr>
        </p:nvSpPr>
        <p:spPr>
          <a:xfrm>
            <a:off x="4403144" y="2148731"/>
            <a:ext cx="1293857" cy="129368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244" rIns="0" bIns="40244"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55" dirty="0">
                <a:solidFill>
                  <a:srgbClr val="5ED1E5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en-US" altLang="zh-CN" sz="2655" dirty="0">
              <a:solidFill>
                <a:srgbClr val="5ED1E5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5" name="椭圆 44"/>
          <p:cNvSpPr/>
          <p:nvPr>
            <p:custDataLst>
              <p:tags r:id="rId18"/>
            </p:custDataLst>
          </p:nvPr>
        </p:nvSpPr>
        <p:spPr>
          <a:xfrm>
            <a:off x="6495004" y="2148731"/>
            <a:ext cx="1293857" cy="129368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244" rIns="0" bIns="40244"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55" dirty="0">
                <a:solidFill>
                  <a:srgbClr val="FE5817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en-US" altLang="zh-CN" sz="2655" dirty="0">
              <a:solidFill>
                <a:srgbClr val="FE5817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6" name="椭圆 45"/>
          <p:cNvSpPr/>
          <p:nvPr>
            <p:custDataLst>
              <p:tags r:id="rId19"/>
            </p:custDataLst>
          </p:nvPr>
        </p:nvSpPr>
        <p:spPr>
          <a:xfrm>
            <a:off x="4403144" y="3973378"/>
            <a:ext cx="1293857" cy="129368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244" rIns="0" bIns="40244"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55" dirty="0">
                <a:solidFill>
                  <a:srgbClr val="5ED1E5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en-US" altLang="zh-CN" sz="2655" dirty="0">
              <a:solidFill>
                <a:srgbClr val="5ED1E5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椭圆 46"/>
          <p:cNvSpPr/>
          <p:nvPr>
            <p:custDataLst>
              <p:tags r:id="rId20"/>
            </p:custDataLst>
          </p:nvPr>
        </p:nvSpPr>
        <p:spPr>
          <a:xfrm>
            <a:off x="6495004" y="3973378"/>
            <a:ext cx="1293857" cy="1293687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40244" rIns="0" bIns="40244"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55" dirty="0">
                <a:solidFill>
                  <a:srgbClr val="FE5817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04</a:t>
            </a:r>
            <a:endParaRPr lang="en-US" altLang="zh-CN" sz="2655" dirty="0">
              <a:solidFill>
                <a:srgbClr val="FE5817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3322320" y="424815"/>
            <a:ext cx="2603500" cy="2628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zh-CN" sz="1705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Content Placeholder 2"/>
          <p:cNvSpPr txBox="1"/>
          <p:nvPr/>
        </p:nvSpPr>
        <p:spPr>
          <a:xfrm>
            <a:off x="379730" y="162560"/>
            <a:ext cx="5967095" cy="12293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Insight Generation &amp; Analysis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28803" y="6535525"/>
            <a:ext cx="308610" cy="236220"/>
          </a:xfrm>
          <a:prstGeom prst="rect">
            <a:avLst/>
          </a:prstGeom>
          <a:noFill/>
        </p:spPr>
        <p:txBody>
          <a:bodyPr wrap="none" lIns="91408" tIns="45705" rIns="91408" bIns="45705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95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方正正粗黑简体" panose="02000000000000000000" pitchFamily="2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0" dur="20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6" dur="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2" dur="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8" dur="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6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xagon 43"/>
          <p:cNvSpPr>
            <a:spLocks noChangeAspect="1"/>
          </p:cNvSpPr>
          <p:nvPr/>
        </p:nvSpPr>
        <p:spPr>
          <a:xfrm>
            <a:off x="1506124" y="2768946"/>
            <a:ext cx="2177705" cy="1877333"/>
          </a:xfrm>
          <a:prstGeom prst="hexagon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878" r="-14878"/>
            </a:stretch>
          </a:blipFill>
          <a:ln w="57150">
            <a:solidFill>
              <a:schemeClr val="bg1"/>
            </a:solidFill>
          </a:ln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851" tIns="48427" rIns="96851" bIns="48427" numCol="1" spcCol="0" rtlCol="0" fromWordArt="0" anchor="ctr" anchorCtr="0" forceAA="0" compatLnSpc="1">
            <a:no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355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Hexagon 35"/>
          <p:cNvSpPr>
            <a:spLocks noChangeAspect="1"/>
          </p:cNvSpPr>
          <p:nvPr/>
        </p:nvSpPr>
        <p:spPr>
          <a:xfrm>
            <a:off x="3868041" y="2768946"/>
            <a:ext cx="2177705" cy="1877333"/>
          </a:xfrm>
          <a:prstGeom prst="hexag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655" r="-14655"/>
            </a:stretch>
          </a:blipFill>
          <a:ln w="57150">
            <a:solidFill>
              <a:schemeClr val="bg1"/>
            </a:solidFill>
          </a:ln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851" tIns="48427" rIns="96851" bIns="48427" numCol="1" spcCol="0" rtlCol="0" fromWordArt="0" anchor="ctr" anchorCtr="0" forceAA="0" compatLnSpc="1">
            <a:no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355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Hexagon 39"/>
          <p:cNvSpPr>
            <a:spLocks noChangeAspect="1"/>
          </p:cNvSpPr>
          <p:nvPr/>
        </p:nvSpPr>
        <p:spPr>
          <a:xfrm>
            <a:off x="6182784" y="2768946"/>
            <a:ext cx="2177705" cy="1877333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637" r="-26637"/>
            </a:stretch>
          </a:blipFill>
          <a:ln w="57150">
            <a:solidFill>
              <a:schemeClr val="bg1"/>
            </a:solidFill>
          </a:ln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851" tIns="48427" rIns="96851" bIns="48427" numCol="1" spcCol="0" rtlCol="0" fromWordArt="0" anchor="ctr" anchorCtr="0" forceAA="0" compatLnSpc="1">
            <a:no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355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Hexagon 40"/>
          <p:cNvSpPr>
            <a:spLocks noChangeAspect="1"/>
          </p:cNvSpPr>
          <p:nvPr/>
        </p:nvSpPr>
        <p:spPr>
          <a:xfrm>
            <a:off x="8497526" y="2768946"/>
            <a:ext cx="2177705" cy="1877333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659" r="-14659"/>
            </a:stretch>
          </a:blipFill>
          <a:ln w="57150">
            <a:solidFill>
              <a:schemeClr val="bg1"/>
            </a:solidFill>
          </a:ln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851" tIns="48427" rIns="96851" bIns="48427" numCol="1" spcCol="0" rtlCol="0" fromWordArt="0" anchor="ctr" anchorCtr="0" forceAA="0" compatLnSpc="1">
            <a:noAutofit/>
          </a:bodyPr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355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13"/>
          <p:cNvSpPr txBox="1">
            <a:spLocks noChangeArrowheads="1"/>
          </p:cNvSpPr>
          <p:nvPr/>
        </p:nvSpPr>
        <p:spPr bwMode="auto">
          <a:xfrm>
            <a:off x="1398905" y="5033645"/>
            <a:ext cx="2468880" cy="8305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Customers: 5,620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→</a:t>
            </a:r>
            <a:r>
              <a:rPr lang="en-US" altLang="en-GB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 Repeat orders indicate loyalty</a:t>
            </a:r>
            <a:endParaRPr lang="en-US" altLang="en-GB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文本框 13"/>
          <p:cNvSpPr txBox="1">
            <a:spLocks noChangeArrowheads="1"/>
          </p:cNvSpPr>
          <p:nvPr/>
        </p:nvSpPr>
        <p:spPr bwMode="auto">
          <a:xfrm>
            <a:off x="3732530" y="1887220"/>
            <a:ext cx="2450465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Orders: 12,450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→</a:t>
            </a:r>
            <a:r>
              <a:rPr lang="en-US" altLang="en-GB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 Peak on weekends</a:t>
            </a:r>
            <a:endParaRPr lang="en-US" altLang="en-GB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文本框 13"/>
          <p:cNvSpPr txBox="1">
            <a:spLocks noChangeArrowheads="1"/>
          </p:cNvSpPr>
          <p:nvPr/>
        </p:nvSpPr>
        <p:spPr bwMode="auto">
          <a:xfrm>
            <a:off x="6182995" y="5304155"/>
            <a:ext cx="2236470" cy="8305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Average Delivery Time: 28 mins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→</a:t>
            </a:r>
            <a:r>
              <a:rPr lang="en-US" altLang="en-GB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 85% on-time delivery</a:t>
            </a:r>
            <a:endParaRPr lang="en-US" altLang="en-GB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8418830" y="1887220"/>
            <a:ext cx="2255520" cy="8305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9600">
                <a:solidFill>
                  <a:schemeClr val="bg1"/>
                </a:solidFill>
                <a:latin typeface="Helvetica-Roman-SemiB" pitchFamily="2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just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Delivered Orders %: 92%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→</a:t>
            </a:r>
            <a:r>
              <a:rPr lang="en-US" altLang="en-GB" sz="1800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 High operational efficiency</a:t>
            </a:r>
            <a:endParaRPr lang="en-US" altLang="en-GB" sz="18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0" name="Content Placeholder 2"/>
          <p:cNvSpPr txBox="1"/>
          <p:nvPr/>
        </p:nvSpPr>
        <p:spPr>
          <a:xfrm>
            <a:off x="379730" y="162560"/>
            <a:ext cx="6353175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Performance Dashboard Metrics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076055" y="4697730"/>
            <a:ext cx="28162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>
                <a:solidFill>
                  <a:schemeClr val="tx1"/>
                </a:solidFill>
              </a:rPr>
              <a:t>Revenue: $245,000 </a:t>
            </a:r>
            <a:r>
              <a:rPr lang="en-US" altLang="en-US">
                <a:solidFill>
                  <a:schemeClr val="tx1"/>
                </a:solidFill>
              </a:rPr>
              <a:t>→</a:t>
            </a:r>
            <a:r>
              <a:rPr lang="en-US" altLang="en-GB">
                <a:solidFill>
                  <a:schemeClr val="tx1"/>
                </a:solidFill>
              </a:rPr>
              <a:t> 15% monthly growth</a:t>
            </a:r>
            <a:endParaRPr lang="en-US" alt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36" grpId="0" bldLvl="0" animBg="1"/>
      <p:bldP spid="40" grpId="0" bldLvl="0" animBg="1"/>
      <p:bldP spid="41" grpId="0" bldLvl="0" animBg="1"/>
      <p:bldP spid="9" grpId="0"/>
      <p:bldP spid="13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f03f37d8-515c-4526-bc60-5f0deb8e19b3"/>
          <p:cNvGrpSpPr>
            <a:grpSpLocks noChangeAspect="1"/>
          </p:cNvGrpSpPr>
          <p:nvPr/>
        </p:nvGrpSpPr>
        <p:grpSpPr>
          <a:xfrm>
            <a:off x="1059581" y="1213187"/>
            <a:ext cx="10072839" cy="3276230"/>
            <a:chOff x="1019436" y="1230064"/>
            <a:chExt cx="10073391" cy="3276410"/>
          </a:xfrm>
        </p:grpSpPr>
        <p:grpSp>
          <p:nvGrpSpPr>
            <p:cNvPr id="4" name="Group 51"/>
            <p:cNvGrpSpPr/>
            <p:nvPr/>
          </p:nvGrpSpPr>
          <p:grpSpPr>
            <a:xfrm>
              <a:off x="1019436" y="1230064"/>
              <a:ext cx="10073391" cy="2753656"/>
              <a:chOff x="1199456" y="998508"/>
              <a:chExt cx="10073391" cy="2949207"/>
            </a:xfrm>
          </p:grpSpPr>
          <p:sp>
            <p:nvSpPr>
              <p:cNvPr id="29" name="Freeform: Shape 2"/>
              <p:cNvSpPr/>
              <p:nvPr/>
            </p:nvSpPr>
            <p:spPr bwMode="auto">
              <a:xfrm>
                <a:off x="1199456" y="3402143"/>
                <a:ext cx="2556284" cy="545569"/>
              </a:xfrm>
              <a:custGeom>
                <a:avLst/>
                <a:gdLst>
                  <a:gd name="T0" fmla="*/ 5715 w 5760"/>
                  <a:gd name="T1" fmla="*/ 3576 h 3576"/>
                  <a:gd name="T2" fmla="*/ 5551 w 5760"/>
                  <a:gd name="T3" fmla="*/ 3566 h 3576"/>
                  <a:gd name="T4" fmla="*/ 5360 w 5760"/>
                  <a:gd name="T5" fmla="*/ 3536 h 3576"/>
                  <a:gd name="T6" fmla="*/ 5138 w 5760"/>
                  <a:gd name="T7" fmla="*/ 3476 h 3576"/>
                  <a:gd name="T8" fmla="*/ 4992 w 5760"/>
                  <a:gd name="T9" fmla="*/ 3417 h 3576"/>
                  <a:gd name="T10" fmla="*/ 4875 w 5760"/>
                  <a:gd name="T11" fmla="*/ 3357 h 3576"/>
                  <a:gd name="T12" fmla="*/ 4762 w 5760"/>
                  <a:gd name="T13" fmla="*/ 3282 h 3576"/>
                  <a:gd name="T14" fmla="*/ 4653 w 5760"/>
                  <a:gd name="T15" fmla="*/ 3192 h 3576"/>
                  <a:gd name="T16" fmla="*/ 4553 w 5760"/>
                  <a:gd name="T17" fmla="*/ 3087 h 3576"/>
                  <a:gd name="T18" fmla="*/ 4463 w 5760"/>
                  <a:gd name="T19" fmla="*/ 2962 h 3576"/>
                  <a:gd name="T20" fmla="*/ 4387 w 5760"/>
                  <a:gd name="T21" fmla="*/ 2820 h 3576"/>
                  <a:gd name="T22" fmla="*/ 4338 w 5760"/>
                  <a:gd name="T23" fmla="*/ 2699 h 3576"/>
                  <a:gd name="T24" fmla="*/ 4249 w 5760"/>
                  <a:gd name="T25" fmla="*/ 2419 h 3576"/>
                  <a:gd name="T26" fmla="*/ 4139 w 5760"/>
                  <a:gd name="T27" fmla="*/ 1990 h 3576"/>
                  <a:gd name="T28" fmla="*/ 3995 w 5760"/>
                  <a:gd name="T29" fmla="*/ 1414 h 3576"/>
                  <a:gd name="T30" fmla="*/ 3892 w 5760"/>
                  <a:gd name="T31" fmla="*/ 1074 h 3576"/>
                  <a:gd name="T32" fmla="*/ 3814 w 5760"/>
                  <a:gd name="T33" fmla="*/ 859 h 3576"/>
                  <a:gd name="T34" fmla="*/ 3725 w 5760"/>
                  <a:gd name="T35" fmla="*/ 658 h 3576"/>
                  <a:gd name="T36" fmla="*/ 3625 w 5760"/>
                  <a:gd name="T37" fmla="*/ 475 h 3576"/>
                  <a:gd name="T38" fmla="*/ 3510 w 5760"/>
                  <a:gd name="T39" fmla="*/ 317 h 3576"/>
                  <a:gd name="T40" fmla="*/ 3381 w 5760"/>
                  <a:gd name="T41" fmla="*/ 185 h 3576"/>
                  <a:gd name="T42" fmla="*/ 3234 w 5760"/>
                  <a:gd name="T43" fmla="*/ 85 h 3576"/>
                  <a:gd name="T44" fmla="*/ 3153 w 5760"/>
                  <a:gd name="T45" fmla="*/ 49 h 3576"/>
                  <a:gd name="T46" fmla="*/ 3067 w 5760"/>
                  <a:gd name="T47" fmla="*/ 23 h 3576"/>
                  <a:gd name="T48" fmla="*/ 2977 w 5760"/>
                  <a:gd name="T49" fmla="*/ 6 h 3576"/>
                  <a:gd name="T50" fmla="*/ 2881 w 5760"/>
                  <a:gd name="T51" fmla="*/ 0 h 3576"/>
                  <a:gd name="T52" fmla="*/ 2807 w 5760"/>
                  <a:gd name="T53" fmla="*/ 3 h 3576"/>
                  <a:gd name="T54" fmla="*/ 2715 w 5760"/>
                  <a:gd name="T55" fmla="*/ 17 h 3576"/>
                  <a:gd name="T56" fmla="*/ 2628 w 5760"/>
                  <a:gd name="T57" fmla="*/ 41 h 3576"/>
                  <a:gd name="T58" fmla="*/ 2546 w 5760"/>
                  <a:gd name="T59" fmla="*/ 76 h 3576"/>
                  <a:gd name="T60" fmla="*/ 2414 w 5760"/>
                  <a:gd name="T61" fmla="*/ 157 h 3576"/>
                  <a:gd name="T62" fmla="*/ 2280 w 5760"/>
                  <a:gd name="T63" fmla="*/ 281 h 3576"/>
                  <a:gd name="T64" fmla="*/ 2162 w 5760"/>
                  <a:gd name="T65" fmla="*/ 433 h 3576"/>
                  <a:gd name="T66" fmla="*/ 2059 w 5760"/>
                  <a:gd name="T67" fmla="*/ 610 h 3576"/>
                  <a:gd name="T68" fmla="*/ 1968 w 5760"/>
                  <a:gd name="T69" fmla="*/ 807 h 3576"/>
                  <a:gd name="T70" fmla="*/ 1888 w 5760"/>
                  <a:gd name="T71" fmla="*/ 1019 h 3576"/>
                  <a:gd name="T72" fmla="*/ 1799 w 5760"/>
                  <a:gd name="T73" fmla="*/ 1300 h 3576"/>
                  <a:gd name="T74" fmla="*/ 1677 w 5760"/>
                  <a:gd name="T75" fmla="*/ 1762 h 3576"/>
                  <a:gd name="T76" fmla="*/ 1539 w 5760"/>
                  <a:gd name="T77" fmla="*/ 2316 h 3576"/>
                  <a:gd name="T78" fmla="*/ 1438 w 5760"/>
                  <a:gd name="T79" fmla="*/ 2656 h 3576"/>
                  <a:gd name="T80" fmla="*/ 1391 w 5760"/>
                  <a:gd name="T81" fmla="*/ 2781 h 3576"/>
                  <a:gd name="T82" fmla="*/ 1318 w 5760"/>
                  <a:gd name="T83" fmla="*/ 2929 h 3576"/>
                  <a:gd name="T84" fmla="*/ 1231 w 5760"/>
                  <a:gd name="T85" fmla="*/ 3057 h 3576"/>
                  <a:gd name="T86" fmla="*/ 1133 w 5760"/>
                  <a:gd name="T87" fmla="*/ 3168 h 3576"/>
                  <a:gd name="T88" fmla="*/ 1026 w 5760"/>
                  <a:gd name="T89" fmla="*/ 3261 h 3576"/>
                  <a:gd name="T90" fmla="*/ 914 w 5760"/>
                  <a:gd name="T91" fmla="*/ 3339 h 3576"/>
                  <a:gd name="T92" fmla="*/ 798 w 5760"/>
                  <a:gd name="T93" fmla="*/ 3403 h 3576"/>
                  <a:gd name="T94" fmla="*/ 681 w 5760"/>
                  <a:gd name="T95" fmla="*/ 3454 h 3576"/>
                  <a:gd name="T96" fmla="*/ 454 w 5760"/>
                  <a:gd name="T97" fmla="*/ 3524 h 3576"/>
                  <a:gd name="T98" fmla="*/ 253 w 5760"/>
                  <a:gd name="T99" fmla="*/ 3561 h 3576"/>
                  <a:gd name="T100" fmla="*/ 98 w 5760"/>
                  <a:gd name="T101" fmla="*/ 3574 h 3576"/>
                  <a:gd name="T102" fmla="*/ 5760 w 5760"/>
                  <a:gd name="T103" fmla="*/ 3575 h 3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60" h="3576">
                    <a:moveTo>
                      <a:pt x="5760" y="3575"/>
                    </a:moveTo>
                    <a:lnTo>
                      <a:pt x="5760" y="3575"/>
                    </a:lnTo>
                    <a:lnTo>
                      <a:pt x="5748" y="3575"/>
                    </a:lnTo>
                    <a:lnTo>
                      <a:pt x="5715" y="3576"/>
                    </a:lnTo>
                    <a:lnTo>
                      <a:pt x="5662" y="3574"/>
                    </a:lnTo>
                    <a:lnTo>
                      <a:pt x="5628" y="3573"/>
                    </a:lnTo>
                    <a:lnTo>
                      <a:pt x="5591" y="3570"/>
                    </a:lnTo>
                    <a:lnTo>
                      <a:pt x="5551" y="3566"/>
                    </a:lnTo>
                    <a:lnTo>
                      <a:pt x="5507" y="3561"/>
                    </a:lnTo>
                    <a:lnTo>
                      <a:pt x="5461" y="3554"/>
                    </a:lnTo>
                    <a:lnTo>
                      <a:pt x="5412" y="3546"/>
                    </a:lnTo>
                    <a:lnTo>
                      <a:pt x="5360" y="3536"/>
                    </a:lnTo>
                    <a:lnTo>
                      <a:pt x="5306" y="3524"/>
                    </a:lnTo>
                    <a:lnTo>
                      <a:pt x="5251" y="3511"/>
                    </a:lnTo>
                    <a:lnTo>
                      <a:pt x="5195" y="3494"/>
                    </a:lnTo>
                    <a:lnTo>
                      <a:pt x="5138" y="3476"/>
                    </a:lnTo>
                    <a:lnTo>
                      <a:pt x="5079" y="3454"/>
                    </a:lnTo>
                    <a:lnTo>
                      <a:pt x="5050" y="3443"/>
                    </a:lnTo>
                    <a:lnTo>
                      <a:pt x="5021" y="3430"/>
                    </a:lnTo>
                    <a:lnTo>
                      <a:pt x="4992" y="3417"/>
                    </a:lnTo>
                    <a:lnTo>
                      <a:pt x="4963" y="3403"/>
                    </a:lnTo>
                    <a:lnTo>
                      <a:pt x="4933" y="3388"/>
                    </a:lnTo>
                    <a:lnTo>
                      <a:pt x="4904" y="3373"/>
                    </a:lnTo>
                    <a:lnTo>
                      <a:pt x="4875" y="3357"/>
                    </a:lnTo>
                    <a:lnTo>
                      <a:pt x="4846" y="3339"/>
                    </a:lnTo>
                    <a:lnTo>
                      <a:pt x="4818" y="3321"/>
                    </a:lnTo>
                    <a:lnTo>
                      <a:pt x="4790" y="3302"/>
                    </a:lnTo>
                    <a:lnTo>
                      <a:pt x="4762" y="3282"/>
                    </a:lnTo>
                    <a:lnTo>
                      <a:pt x="4734" y="3261"/>
                    </a:lnTo>
                    <a:lnTo>
                      <a:pt x="4707" y="3239"/>
                    </a:lnTo>
                    <a:lnTo>
                      <a:pt x="4680" y="3216"/>
                    </a:lnTo>
                    <a:lnTo>
                      <a:pt x="4653" y="3192"/>
                    </a:lnTo>
                    <a:lnTo>
                      <a:pt x="4627" y="3168"/>
                    </a:lnTo>
                    <a:lnTo>
                      <a:pt x="4602" y="3142"/>
                    </a:lnTo>
                    <a:lnTo>
                      <a:pt x="4577" y="3115"/>
                    </a:lnTo>
                    <a:lnTo>
                      <a:pt x="4553" y="3087"/>
                    </a:lnTo>
                    <a:lnTo>
                      <a:pt x="4529" y="3057"/>
                    </a:lnTo>
                    <a:lnTo>
                      <a:pt x="4507" y="3027"/>
                    </a:lnTo>
                    <a:lnTo>
                      <a:pt x="4484" y="2996"/>
                    </a:lnTo>
                    <a:lnTo>
                      <a:pt x="4463" y="2962"/>
                    </a:lnTo>
                    <a:lnTo>
                      <a:pt x="4443" y="2929"/>
                    </a:lnTo>
                    <a:lnTo>
                      <a:pt x="4423" y="2893"/>
                    </a:lnTo>
                    <a:lnTo>
                      <a:pt x="4404" y="2858"/>
                    </a:lnTo>
                    <a:lnTo>
                      <a:pt x="4387" y="2820"/>
                    </a:lnTo>
                    <a:lnTo>
                      <a:pt x="4369" y="2781"/>
                    </a:lnTo>
                    <a:lnTo>
                      <a:pt x="4369" y="2781"/>
                    </a:lnTo>
                    <a:lnTo>
                      <a:pt x="4353" y="2741"/>
                    </a:lnTo>
                    <a:lnTo>
                      <a:pt x="4338" y="2699"/>
                    </a:lnTo>
                    <a:lnTo>
                      <a:pt x="4322" y="2656"/>
                    </a:lnTo>
                    <a:lnTo>
                      <a:pt x="4308" y="2610"/>
                    </a:lnTo>
                    <a:lnTo>
                      <a:pt x="4278" y="2517"/>
                    </a:lnTo>
                    <a:lnTo>
                      <a:pt x="4249" y="2419"/>
                    </a:lnTo>
                    <a:lnTo>
                      <a:pt x="4221" y="2316"/>
                    </a:lnTo>
                    <a:lnTo>
                      <a:pt x="4194" y="2210"/>
                    </a:lnTo>
                    <a:lnTo>
                      <a:pt x="4166" y="2101"/>
                    </a:lnTo>
                    <a:lnTo>
                      <a:pt x="4139" y="1990"/>
                    </a:lnTo>
                    <a:lnTo>
                      <a:pt x="4083" y="1762"/>
                    </a:lnTo>
                    <a:lnTo>
                      <a:pt x="4055" y="1646"/>
                    </a:lnTo>
                    <a:lnTo>
                      <a:pt x="4025" y="1530"/>
                    </a:lnTo>
                    <a:lnTo>
                      <a:pt x="3995" y="1414"/>
                    </a:lnTo>
                    <a:lnTo>
                      <a:pt x="3962" y="1300"/>
                    </a:lnTo>
                    <a:lnTo>
                      <a:pt x="3928" y="1186"/>
                    </a:lnTo>
                    <a:lnTo>
                      <a:pt x="3910" y="1130"/>
                    </a:lnTo>
                    <a:lnTo>
                      <a:pt x="3892" y="1074"/>
                    </a:lnTo>
                    <a:lnTo>
                      <a:pt x="3873" y="1019"/>
                    </a:lnTo>
                    <a:lnTo>
                      <a:pt x="3854" y="965"/>
                    </a:lnTo>
                    <a:lnTo>
                      <a:pt x="3834" y="912"/>
                    </a:lnTo>
                    <a:lnTo>
                      <a:pt x="3814" y="859"/>
                    </a:lnTo>
                    <a:lnTo>
                      <a:pt x="3792" y="807"/>
                    </a:lnTo>
                    <a:lnTo>
                      <a:pt x="3771" y="756"/>
                    </a:lnTo>
                    <a:lnTo>
                      <a:pt x="3748" y="707"/>
                    </a:lnTo>
                    <a:lnTo>
                      <a:pt x="3725" y="658"/>
                    </a:lnTo>
                    <a:lnTo>
                      <a:pt x="3702" y="610"/>
                    </a:lnTo>
                    <a:lnTo>
                      <a:pt x="3677" y="564"/>
                    </a:lnTo>
                    <a:lnTo>
                      <a:pt x="3651" y="519"/>
                    </a:lnTo>
                    <a:lnTo>
                      <a:pt x="3625" y="475"/>
                    </a:lnTo>
                    <a:lnTo>
                      <a:pt x="3598" y="433"/>
                    </a:lnTo>
                    <a:lnTo>
                      <a:pt x="3570" y="392"/>
                    </a:lnTo>
                    <a:lnTo>
                      <a:pt x="3541" y="353"/>
                    </a:lnTo>
                    <a:lnTo>
                      <a:pt x="3510" y="317"/>
                    </a:lnTo>
                    <a:lnTo>
                      <a:pt x="3480" y="281"/>
                    </a:lnTo>
                    <a:lnTo>
                      <a:pt x="3448" y="246"/>
                    </a:lnTo>
                    <a:lnTo>
                      <a:pt x="3415" y="215"/>
                    </a:lnTo>
                    <a:lnTo>
                      <a:pt x="3381" y="185"/>
                    </a:lnTo>
                    <a:lnTo>
                      <a:pt x="3346" y="157"/>
                    </a:lnTo>
                    <a:lnTo>
                      <a:pt x="3309" y="131"/>
                    </a:lnTo>
                    <a:lnTo>
                      <a:pt x="3273" y="107"/>
                    </a:lnTo>
                    <a:lnTo>
                      <a:pt x="3234" y="85"/>
                    </a:lnTo>
                    <a:lnTo>
                      <a:pt x="3214" y="76"/>
                    </a:lnTo>
                    <a:lnTo>
                      <a:pt x="3194" y="66"/>
                    </a:lnTo>
                    <a:lnTo>
                      <a:pt x="3174" y="57"/>
                    </a:lnTo>
                    <a:lnTo>
                      <a:pt x="3153" y="49"/>
                    </a:lnTo>
                    <a:lnTo>
                      <a:pt x="3132" y="41"/>
                    </a:lnTo>
                    <a:lnTo>
                      <a:pt x="3111" y="35"/>
                    </a:lnTo>
                    <a:lnTo>
                      <a:pt x="3089" y="28"/>
                    </a:lnTo>
                    <a:lnTo>
                      <a:pt x="3067" y="23"/>
                    </a:lnTo>
                    <a:lnTo>
                      <a:pt x="3046" y="17"/>
                    </a:lnTo>
                    <a:lnTo>
                      <a:pt x="3023" y="13"/>
                    </a:lnTo>
                    <a:lnTo>
                      <a:pt x="2999" y="10"/>
                    </a:lnTo>
                    <a:lnTo>
                      <a:pt x="2977" y="6"/>
                    </a:lnTo>
                    <a:lnTo>
                      <a:pt x="2953" y="3"/>
                    </a:lnTo>
                    <a:lnTo>
                      <a:pt x="2929" y="2"/>
                    </a:lnTo>
                    <a:lnTo>
                      <a:pt x="2904" y="1"/>
                    </a:lnTo>
                    <a:lnTo>
                      <a:pt x="2881" y="0"/>
                    </a:lnTo>
                    <a:lnTo>
                      <a:pt x="2881" y="0"/>
                    </a:lnTo>
                    <a:lnTo>
                      <a:pt x="2856" y="1"/>
                    </a:lnTo>
                    <a:lnTo>
                      <a:pt x="2831" y="2"/>
                    </a:lnTo>
                    <a:lnTo>
                      <a:pt x="2807" y="3"/>
                    </a:lnTo>
                    <a:lnTo>
                      <a:pt x="2783" y="6"/>
                    </a:lnTo>
                    <a:lnTo>
                      <a:pt x="2761" y="10"/>
                    </a:lnTo>
                    <a:lnTo>
                      <a:pt x="2738" y="13"/>
                    </a:lnTo>
                    <a:lnTo>
                      <a:pt x="2715" y="17"/>
                    </a:lnTo>
                    <a:lnTo>
                      <a:pt x="2693" y="23"/>
                    </a:lnTo>
                    <a:lnTo>
                      <a:pt x="2671" y="28"/>
                    </a:lnTo>
                    <a:lnTo>
                      <a:pt x="2649" y="35"/>
                    </a:lnTo>
                    <a:lnTo>
                      <a:pt x="2628" y="41"/>
                    </a:lnTo>
                    <a:lnTo>
                      <a:pt x="2607" y="49"/>
                    </a:lnTo>
                    <a:lnTo>
                      <a:pt x="2587" y="57"/>
                    </a:lnTo>
                    <a:lnTo>
                      <a:pt x="2566" y="66"/>
                    </a:lnTo>
                    <a:lnTo>
                      <a:pt x="2546" y="76"/>
                    </a:lnTo>
                    <a:lnTo>
                      <a:pt x="2526" y="85"/>
                    </a:lnTo>
                    <a:lnTo>
                      <a:pt x="2487" y="107"/>
                    </a:lnTo>
                    <a:lnTo>
                      <a:pt x="2451" y="131"/>
                    </a:lnTo>
                    <a:lnTo>
                      <a:pt x="2414" y="157"/>
                    </a:lnTo>
                    <a:lnTo>
                      <a:pt x="2379" y="185"/>
                    </a:lnTo>
                    <a:lnTo>
                      <a:pt x="2345" y="215"/>
                    </a:lnTo>
                    <a:lnTo>
                      <a:pt x="2312" y="246"/>
                    </a:lnTo>
                    <a:lnTo>
                      <a:pt x="2280" y="281"/>
                    </a:lnTo>
                    <a:lnTo>
                      <a:pt x="2250" y="317"/>
                    </a:lnTo>
                    <a:lnTo>
                      <a:pt x="2219" y="353"/>
                    </a:lnTo>
                    <a:lnTo>
                      <a:pt x="2190" y="392"/>
                    </a:lnTo>
                    <a:lnTo>
                      <a:pt x="2162" y="433"/>
                    </a:lnTo>
                    <a:lnTo>
                      <a:pt x="2135" y="475"/>
                    </a:lnTo>
                    <a:lnTo>
                      <a:pt x="2109" y="519"/>
                    </a:lnTo>
                    <a:lnTo>
                      <a:pt x="2083" y="564"/>
                    </a:lnTo>
                    <a:lnTo>
                      <a:pt x="2059" y="610"/>
                    </a:lnTo>
                    <a:lnTo>
                      <a:pt x="2035" y="658"/>
                    </a:lnTo>
                    <a:lnTo>
                      <a:pt x="2012" y="707"/>
                    </a:lnTo>
                    <a:lnTo>
                      <a:pt x="1989" y="756"/>
                    </a:lnTo>
                    <a:lnTo>
                      <a:pt x="1968" y="807"/>
                    </a:lnTo>
                    <a:lnTo>
                      <a:pt x="1947" y="859"/>
                    </a:lnTo>
                    <a:lnTo>
                      <a:pt x="1926" y="912"/>
                    </a:lnTo>
                    <a:lnTo>
                      <a:pt x="1906" y="965"/>
                    </a:lnTo>
                    <a:lnTo>
                      <a:pt x="1888" y="1019"/>
                    </a:lnTo>
                    <a:lnTo>
                      <a:pt x="1868" y="1074"/>
                    </a:lnTo>
                    <a:lnTo>
                      <a:pt x="1850" y="1130"/>
                    </a:lnTo>
                    <a:lnTo>
                      <a:pt x="1832" y="1186"/>
                    </a:lnTo>
                    <a:lnTo>
                      <a:pt x="1799" y="1300"/>
                    </a:lnTo>
                    <a:lnTo>
                      <a:pt x="1767" y="1414"/>
                    </a:lnTo>
                    <a:lnTo>
                      <a:pt x="1735" y="1530"/>
                    </a:lnTo>
                    <a:lnTo>
                      <a:pt x="1706" y="1646"/>
                    </a:lnTo>
                    <a:lnTo>
                      <a:pt x="1677" y="1762"/>
                    </a:lnTo>
                    <a:lnTo>
                      <a:pt x="1621" y="1990"/>
                    </a:lnTo>
                    <a:lnTo>
                      <a:pt x="1594" y="2101"/>
                    </a:lnTo>
                    <a:lnTo>
                      <a:pt x="1567" y="2210"/>
                    </a:lnTo>
                    <a:lnTo>
                      <a:pt x="1539" y="2316"/>
                    </a:lnTo>
                    <a:lnTo>
                      <a:pt x="1511" y="2419"/>
                    </a:lnTo>
                    <a:lnTo>
                      <a:pt x="1482" y="2517"/>
                    </a:lnTo>
                    <a:lnTo>
                      <a:pt x="1453" y="2610"/>
                    </a:lnTo>
                    <a:lnTo>
                      <a:pt x="1438" y="2656"/>
                    </a:lnTo>
                    <a:lnTo>
                      <a:pt x="1422" y="2699"/>
                    </a:lnTo>
                    <a:lnTo>
                      <a:pt x="1407" y="2741"/>
                    </a:lnTo>
                    <a:lnTo>
                      <a:pt x="1391" y="2781"/>
                    </a:lnTo>
                    <a:lnTo>
                      <a:pt x="1391" y="2781"/>
                    </a:lnTo>
                    <a:lnTo>
                      <a:pt x="1373" y="2820"/>
                    </a:lnTo>
                    <a:lnTo>
                      <a:pt x="1356" y="2858"/>
                    </a:lnTo>
                    <a:lnTo>
                      <a:pt x="1338" y="2893"/>
                    </a:lnTo>
                    <a:lnTo>
                      <a:pt x="1318" y="2929"/>
                    </a:lnTo>
                    <a:lnTo>
                      <a:pt x="1298" y="2962"/>
                    </a:lnTo>
                    <a:lnTo>
                      <a:pt x="1276" y="2996"/>
                    </a:lnTo>
                    <a:lnTo>
                      <a:pt x="1253" y="3027"/>
                    </a:lnTo>
                    <a:lnTo>
                      <a:pt x="1231" y="3057"/>
                    </a:lnTo>
                    <a:lnTo>
                      <a:pt x="1208" y="3087"/>
                    </a:lnTo>
                    <a:lnTo>
                      <a:pt x="1183" y="3115"/>
                    </a:lnTo>
                    <a:lnTo>
                      <a:pt x="1158" y="3142"/>
                    </a:lnTo>
                    <a:lnTo>
                      <a:pt x="1133" y="3168"/>
                    </a:lnTo>
                    <a:lnTo>
                      <a:pt x="1107" y="3192"/>
                    </a:lnTo>
                    <a:lnTo>
                      <a:pt x="1080" y="3216"/>
                    </a:lnTo>
                    <a:lnTo>
                      <a:pt x="1055" y="3239"/>
                    </a:lnTo>
                    <a:lnTo>
                      <a:pt x="1026" y="3261"/>
                    </a:lnTo>
                    <a:lnTo>
                      <a:pt x="999" y="3282"/>
                    </a:lnTo>
                    <a:lnTo>
                      <a:pt x="971" y="3302"/>
                    </a:lnTo>
                    <a:lnTo>
                      <a:pt x="942" y="3321"/>
                    </a:lnTo>
                    <a:lnTo>
                      <a:pt x="914" y="3339"/>
                    </a:lnTo>
                    <a:lnTo>
                      <a:pt x="885" y="3357"/>
                    </a:lnTo>
                    <a:lnTo>
                      <a:pt x="857" y="3373"/>
                    </a:lnTo>
                    <a:lnTo>
                      <a:pt x="828" y="3388"/>
                    </a:lnTo>
                    <a:lnTo>
                      <a:pt x="798" y="3403"/>
                    </a:lnTo>
                    <a:lnTo>
                      <a:pt x="768" y="3417"/>
                    </a:lnTo>
                    <a:lnTo>
                      <a:pt x="739" y="3430"/>
                    </a:lnTo>
                    <a:lnTo>
                      <a:pt x="710" y="3443"/>
                    </a:lnTo>
                    <a:lnTo>
                      <a:pt x="681" y="3454"/>
                    </a:lnTo>
                    <a:lnTo>
                      <a:pt x="622" y="3476"/>
                    </a:lnTo>
                    <a:lnTo>
                      <a:pt x="565" y="3494"/>
                    </a:lnTo>
                    <a:lnTo>
                      <a:pt x="509" y="3511"/>
                    </a:lnTo>
                    <a:lnTo>
                      <a:pt x="454" y="3524"/>
                    </a:lnTo>
                    <a:lnTo>
                      <a:pt x="400" y="3536"/>
                    </a:lnTo>
                    <a:lnTo>
                      <a:pt x="349" y="3546"/>
                    </a:lnTo>
                    <a:lnTo>
                      <a:pt x="299" y="3554"/>
                    </a:lnTo>
                    <a:lnTo>
                      <a:pt x="253" y="3561"/>
                    </a:lnTo>
                    <a:lnTo>
                      <a:pt x="210" y="3566"/>
                    </a:lnTo>
                    <a:lnTo>
                      <a:pt x="169" y="3570"/>
                    </a:lnTo>
                    <a:lnTo>
                      <a:pt x="132" y="3573"/>
                    </a:lnTo>
                    <a:lnTo>
                      <a:pt x="98" y="3574"/>
                    </a:lnTo>
                    <a:lnTo>
                      <a:pt x="45" y="3576"/>
                    </a:lnTo>
                    <a:lnTo>
                      <a:pt x="12" y="3575"/>
                    </a:lnTo>
                    <a:lnTo>
                      <a:pt x="0" y="3575"/>
                    </a:lnTo>
                    <a:lnTo>
                      <a:pt x="5760" y="35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" name="TextBox 7"/>
              <p:cNvSpPr txBox="1"/>
              <p:nvPr/>
            </p:nvSpPr>
            <p:spPr bwMode="auto">
              <a:xfrm>
                <a:off x="2269208" y="2789877"/>
                <a:ext cx="416781" cy="3955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t" anchorCtr="0">
                <a:normAutofit/>
                <a:scene3d>
                  <a:camera prst="orthographicFront"/>
                  <a:lightRig rig="threePt" dir="t"/>
                </a:scene3d>
                <a:sp3d contourW="12700">
                  <a:bevelT w="0" h="0"/>
                </a:sp3d>
              </a:bodyPr>
              <a:lstStyle/>
              <a:p>
                <a:pPr marL="0" lvl="1" indent="-173355"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GB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Orders mostly delivered</a:t>
                </a:r>
                <a:endParaRPr lang="en-US" altLang="en-GB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marL="0" lvl="1" indent="-173355"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GB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1" name="Freeform: Shape 3"/>
              <p:cNvSpPr/>
              <p:nvPr/>
            </p:nvSpPr>
            <p:spPr bwMode="auto">
              <a:xfrm>
                <a:off x="3078733" y="2311000"/>
                <a:ext cx="2556284" cy="1636715"/>
              </a:xfrm>
              <a:custGeom>
                <a:avLst/>
                <a:gdLst>
                  <a:gd name="T0" fmla="*/ 5715 w 5760"/>
                  <a:gd name="T1" fmla="*/ 3576 h 3576"/>
                  <a:gd name="T2" fmla="*/ 5551 w 5760"/>
                  <a:gd name="T3" fmla="*/ 3566 h 3576"/>
                  <a:gd name="T4" fmla="*/ 5360 w 5760"/>
                  <a:gd name="T5" fmla="*/ 3536 h 3576"/>
                  <a:gd name="T6" fmla="*/ 5138 w 5760"/>
                  <a:gd name="T7" fmla="*/ 3476 h 3576"/>
                  <a:gd name="T8" fmla="*/ 4992 w 5760"/>
                  <a:gd name="T9" fmla="*/ 3417 h 3576"/>
                  <a:gd name="T10" fmla="*/ 4875 w 5760"/>
                  <a:gd name="T11" fmla="*/ 3357 h 3576"/>
                  <a:gd name="T12" fmla="*/ 4762 w 5760"/>
                  <a:gd name="T13" fmla="*/ 3282 h 3576"/>
                  <a:gd name="T14" fmla="*/ 4653 w 5760"/>
                  <a:gd name="T15" fmla="*/ 3192 h 3576"/>
                  <a:gd name="T16" fmla="*/ 4553 w 5760"/>
                  <a:gd name="T17" fmla="*/ 3087 h 3576"/>
                  <a:gd name="T18" fmla="*/ 4463 w 5760"/>
                  <a:gd name="T19" fmla="*/ 2962 h 3576"/>
                  <a:gd name="T20" fmla="*/ 4387 w 5760"/>
                  <a:gd name="T21" fmla="*/ 2820 h 3576"/>
                  <a:gd name="T22" fmla="*/ 4338 w 5760"/>
                  <a:gd name="T23" fmla="*/ 2699 h 3576"/>
                  <a:gd name="T24" fmla="*/ 4249 w 5760"/>
                  <a:gd name="T25" fmla="*/ 2419 h 3576"/>
                  <a:gd name="T26" fmla="*/ 4139 w 5760"/>
                  <a:gd name="T27" fmla="*/ 1990 h 3576"/>
                  <a:gd name="T28" fmla="*/ 3995 w 5760"/>
                  <a:gd name="T29" fmla="*/ 1414 h 3576"/>
                  <a:gd name="T30" fmla="*/ 3892 w 5760"/>
                  <a:gd name="T31" fmla="*/ 1074 h 3576"/>
                  <a:gd name="T32" fmla="*/ 3814 w 5760"/>
                  <a:gd name="T33" fmla="*/ 859 h 3576"/>
                  <a:gd name="T34" fmla="*/ 3725 w 5760"/>
                  <a:gd name="T35" fmla="*/ 658 h 3576"/>
                  <a:gd name="T36" fmla="*/ 3625 w 5760"/>
                  <a:gd name="T37" fmla="*/ 475 h 3576"/>
                  <a:gd name="T38" fmla="*/ 3510 w 5760"/>
                  <a:gd name="T39" fmla="*/ 317 h 3576"/>
                  <a:gd name="T40" fmla="*/ 3381 w 5760"/>
                  <a:gd name="T41" fmla="*/ 185 h 3576"/>
                  <a:gd name="T42" fmla="*/ 3234 w 5760"/>
                  <a:gd name="T43" fmla="*/ 85 h 3576"/>
                  <a:gd name="T44" fmla="*/ 3153 w 5760"/>
                  <a:gd name="T45" fmla="*/ 49 h 3576"/>
                  <a:gd name="T46" fmla="*/ 3067 w 5760"/>
                  <a:gd name="T47" fmla="*/ 23 h 3576"/>
                  <a:gd name="T48" fmla="*/ 2977 w 5760"/>
                  <a:gd name="T49" fmla="*/ 6 h 3576"/>
                  <a:gd name="T50" fmla="*/ 2881 w 5760"/>
                  <a:gd name="T51" fmla="*/ 0 h 3576"/>
                  <a:gd name="T52" fmla="*/ 2807 w 5760"/>
                  <a:gd name="T53" fmla="*/ 3 h 3576"/>
                  <a:gd name="T54" fmla="*/ 2715 w 5760"/>
                  <a:gd name="T55" fmla="*/ 17 h 3576"/>
                  <a:gd name="T56" fmla="*/ 2628 w 5760"/>
                  <a:gd name="T57" fmla="*/ 41 h 3576"/>
                  <a:gd name="T58" fmla="*/ 2546 w 5760"/>
                  <a:gd name="T59" fmla="*/ 76 h 3576"/>
                  <a:gd name="T60" fmla="*/ 2414 w 5760"/>
                  <a:gd name="T61" fmla="*/ 157 h 3576"/>
                  <a:gd name="T62" fmla="*/ 2280 w 5760"/>
                  <a:gd name="T63" fmla="*/ 281 h 3576"/>
                  <a:gd name="T64" fmla="*/ 2162 w 5760"/>
                  <a:gd name="T65" fmla="*/ 433 h 3576"/>
                  <a:gd name="T66" fmla="*/ 2059 w 5760"/>
                  <a:gd name="T67" fmla="*/ 610 h 3576"/>
                  <a:gd name="T68" fmla="*/ 1968 w 5760"/>
                  <a:gd name="T69" fmla="*/ 807 h 3576"/>
                  <a:gd name="T70" fmla="*/ 1888 w 5760"/>
                  <a:gd name="T71" fmla="*/ 1019 h 3576"/>
                  <a:gd name="T72" fmla="*/ 1799 w 5760"/>
                  <a:gd name="T73" fmla="*/ 1300 h 3576"/>
                  <a:gd name="T74" fmla="*/ 1677 w 5760"/>
                  <a:gd name="T75" fmla="*/ 1762 h 3576"/>
                  <a:gd name="T76" fmla="*/ 1539 w 5760"/>
                  <a:gd name="T77" fmla="*/ 2316 h 3576"/>
                  <a:gd name="T78" fmla="*/ 1438 w 5760"/>
                  <a:gd name="T79" fmla="*/ 2656 h 3576"/>
                  <a:gd name="T80" fmla="*/ 1391 w 5760"/>
                  <a:gd name="T81" fmla="*/ 2781 h 3576"/>
                  <a:gd name="T82" fmla="*/ 1318 w 5760"/>
                  <a:gd name="T83" fmla="*/ 2929 h 3576"/>
                  <a:gd name="T84" fmla="*/ 1231 w 5760"/>
                  <a:gd name="T85" fmla="*/ 3057 h 3576"/>
                  <a:gd name="T86" fmla="*/ 1133 w 5760"/>
                  <a:gd name="T87" fmla="*/ 3168 h 3576"/>
                  <a:gd name="T88" fmla="*/ 1026 w 5760"/>
                  <a:gd name="T89" fmla="*/ 3261 h 3576"/>
                  <a:gd name="T90" fmla="*/ 914 w 5760"/>
                  <a:gd name="T91" fmla="*/ 3339 h 3576"/>
                  <a:gd name="T92" fmla="*/ 798 w 5760"/>
                  <a:gd name="T93" fmla="*/ 3403 h 3576"/>
                  <a:gd name="T94" fmla="*/ 681 w 5760"/>
                  <a:gd name="T95" fmla="*/ 3454 h 3576"/>
                  <a:gd name="T96" fmla="*/ 454 w 5760"/>
                  <a:gd name="T97" fmla="*/ 3524 h 3576"/>
                  <a:gd name="T98" fmla="*/ 253 w 5760"/>
                  <a:gd name="T99" fmla="*/ 3561 h 3576"/>
                  <a:gd name="T100" fmla="*/ 98 w 5760"/>
                  <a:gd name="T101" fmla="*/ 3574 h 3576"/>
                  <a:gd name="T102" fmla="*/ 5760 w 5760"/>
                  <a:gd name="T103" fmla="*/ 3575 h 3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60" h="3576">
                    <a:moveTo>
                      <a:pt x="5760" y="3575"/>
                    </a:moveTo>
                    <a:lnTo>
                      <a:pt x="5760" y="3575"/>
                    </a:lnTo>
                    <a:lnTo>
                      <a:pt x="5748" y="3575"/>
                    </a:lnTo>
                    <a:lnTo>
                      <a:pt x="5715" y="3576"/>
                    </a:lnTo>
                    <a:lnTo>
                      <a:pt x="5662" y="3574"/>
                    </a:lnTo>
                    <a:lnTo>
                      <a:pt x="5628" y="3573"/>
                    </a:lnTo>
                    <a:lnTo>
                      <a:pt x="5591" y="3570"/>
                    </a:lnTo>
                    <a:lnTo>
                      <a:pt x="5551" y="3566"/>
                    </a:lnTo>
                    <a:lnTo>
                      <a:pt x="5507" y="3561"/>
                    </a:lnTo>
                    <a:lnTo>
                      <a:pt x="5461" y="3554"/>
                    </a:lnTo>
                    <a:lnTo>
                      <a:pt x="5412" y="3546"/>
                    </a:lnTo>
                    <a:lnTo>
                      <a:pt x="5360" y="3536"/>
                    </a:lnTo>
                    <a:lnTo>
                      <a:pt x="5306" y="3524"/>
                    </a:lnTo>
                    <a:lnTo>
                      <a:pt x="5251" y="3511"/>
                    </a:lnTo>
                    <a:lnTo>
                      <a:pt x="5195" y="3494"/>
                    </a:lnTo>
                    <a:lnTo>
                      <a:pt x="5138" y="3476"/>
                    </a:lnTo>
                    <a:lnTo>
                      <a:pt x="5079" y="3454"/>
                    </a:lnTo>
                    <a:lnTo>
                      <a:pt x="5050" y="3443"/>
                    </a:lnTo>
                    <a:lnTo>
                      <a:pt x="5021" y="3430"/>
                    </a:lnTo>
                    <a:lnTo>
                      <a:pt x="4992" y="3417"/>
                    </a:lnTo>
                    <a:lnTo>
                      <a:pt x="4963" y="3403"/>
                    </a:lnTo>
                    <a:lnTo>
                      <a:pt x="4933" y="3388"/>
                    </a:lnTo>
                    <a:lnTo>
                      <a:pt x="4904" y="3373"/>
                    </a:lnTo>
                    <a:lnTo>
                      <a:pt x="4875" y="3357"/>
                    </a:lnTo>
                    <a:lnTo>
                      <a:pt x="4846" y="3339"/>
                    </a:lnTo>
                    <a:lnTo>
                      <a:pt x="4818" y="3321"/>
                    </a:lnTo>
                    <a:lnTo>
                      <a:pt x="4790" y="3302"/>
                    </a:lnTo>
                    <a:lnTo>
                      <a:pt x="4762" y="3282"/>
                    </a:lnTo>
                    <a:lnTo>
                      <a:pt x="4734" y="3261"/>
                    </a:lnTo>
                    <a:lnTo>
                      <a:pt x="4707" y="3239"/>
                    </a:lnTo>
                    <a:lnTo>
                      <a:pt x="4680" y="3216"/>
                    </a:lnTo>
                    <a:lnTo>
                      <a:pt x="4653" y="3192"/>
                    </a:lnTo>
                    <a:lnTo>
                      <a:pt x="4627" y="3168"/>
                    </a:lnTo>
                    <a:lnTo>
                      <a:pt x="4602" y="3142"/>
                    </a:lnTo>
                    <a:lnTo>
                      <a:pt x="4577" y="3115"/>
                    </a:lnTo>
                    <a:lnTo>
                      <a:pt x="4553" y="3087"/>
                    </a:lnTo>
                    <a:lnTo>
                      <a:pt x="4529" y="3057"/>
                    </a:lnTo>
                    <a:lnTo>
                      <a:pt x="4507" y="3027"/>
                    </a:lnTo>
                    <a:lnTo>
                      <a:pt x="4484" y="2996"/>
                    </a:lnTo>
                    <a:lnTo>
                      <a:pt x="4463" y="2962"/>
                    </a:lnTo>
                    <a:lnTo>
                      <a:pt x="4443" y="2929"/>
                    </a:lnTo>
                    <a:lnTo>
                      <a:pt x="4423" y="2893"/>
                    </a:lnTo>
                    <a:lnTo>
                      <a:pt x="4404" y="2858"/>
                    </a:lnTo>
                    <a:lnTo>
                      <a:pt x="4387" y="2820"/>
                    </a:lnTo>
                    <a:lnTo>
                      <a:pt x="4369" y="2781"/>
                    </a:lnTo>
                    <a:lnTo>
                      <a:pt x="4369" y="2781"/>
                    </a:lnTo>
                    <a:lnTo>
                      <a:pt x="4353" y="2741"/>
                    </a:lnTo>
                    <a:lnTo>
                      <a:pt x="4338" y="2699"/>
                    </a:lnTo>
                    <a:lnTo>
                      <a:pt x="4322" y="2656"/>
                    </a:lnTo>
                    <a:lnTo>
                      <a:pt x="4308" y="2610"/>
                    </a:lnTo>
                    <a:lnTo>
                      <a:pt x="4278" y="2517"/>
                    </a:lnTo>
                    <a:lnTo>
                      <a:pt x="4249" y="2419"/>
                    </a:lnTo>
                    <a:lnTo>
                      <a:pt x="4221" y="2316"/>
                    </a:lnTo>
                    <a:lnTo>
                      <a:pt x="4194" y="2210"/>
                    </a:lnTo>
                    <a:lnTo>
                      <a:pt x="4166" y="2101"/>
                    </a:lnTo>
                    <a:lnTo>
                      <a:pt x="4139" y="1990"/>
                    </a:lnTo>
                    <a:lnTo>
                      <a:pt x="4083" y="1762"/>
                    </a:lnTo>
                    <a:lnTo>
                      <a:pt x="4055" y="1646"/>
                    </a:lnTo>
                    <a:lnTo>
                      <a:pt x="4025" y="1530"/>
                    </a:lnTo>
                    <a:lnTo>
                      <a:pt x="3995" y="1414"/>
                    </a:lnTo>
                    <a:lnTo>
                      <a:pt x="3962" y="1300"/>
                    </a:lnTo>
                    <a:lnTo>
                      <a:pt x="3928" y="1186"/>
                    </a:lnTo>
                    <a:lnTo>
                      <a:pt x="3910" y="1130"/>
                    </a:lnTo>
                    <a:lnTo>
                      <a:pt x="3892" y="1074"/>
                    </a:lnTo>
                    <a:lnTo>
                      <a:pt x="3873" y="1019"/>
                    </a:lnTo>
                    <a:lnTo>
                      <a:pt x="3854" y="965"/>
                    </a:lnTo>
                    <a:lnTo>
                      <a:pt x="3834" y="912"/>
                    </a:lnTo>
                    <a:lnTo>
                      <a:pt x="3814" y="859"/>
                    </a:lnTo>
                    <a:lnTo>
                      <a:pt x="3792" y="807"/>
                    </a:lnTo>
                    <a:lnTo>
                      <a:pt x="3771" y="756"/>
                    </a:lnTo>
                    <a:lnTo>
                      <a:pt x="3748" y="707"/>
                    </a:lnTo>
                    <a:lnTo>
                      <a:pt x="3725" y="658"/>
                    </a:lnTo>
                    <a:lnTo>
                      <a:pt x="3702" y="610"/>
                    </a:lnTo>
                    <a:lnTo>
                      <a:pt x="3677" y="564"/>
                    </a:lnTo>
                    <a:lnTo>
                      <a:pt x="3651" y="519"/>
                    </a:lnTo>
                    <a:lnTo>
                      <a:pt x="3625" y="475"/>
                    </a:lnTo>
                    <a:lnTo>
                      <a:pt x="3598" y="433"/>
                    </a:lnTo>
                    <a:lnTo>
                      <a:pt x="3570" y="392"/>
                    </a:lnTo>
                    <a:lnTo>
                      <a:pt x="3541" y="353"/>
                    </a:lnTo>
                    <a:lnTo>
                      <a:pt x="3510" y="317"/>
                    </a:lnTo>
                    <a:lnTo>
                      <a:pt x="3480" y="281"/>
                    </a:lnTo>
                    <a:lnTo>
                      <a:pt x="3448" y="246"/>
                    </a:lnTo>
                    <a:lnTo>
                      <a:pt x="3415" y="215"/>
                    </a:lnTo>
                    <a:lnTo>
                      <a:pt x="3381" y="185"/>
                    </a:lnTo>
                    <a:lnTo>
                      <a:pt x="3346" y="157"/>
                    </a:lnTo>
                    <a:lnTo>
                      <a:pt x="3309" y="131"/>
                    </a:lnTo>
                    <a:lnTo>
                      <a:pt x="3273" y="107"/>
                    </a:lnTo>
                    <a:lnTo>
                      <a:pt x="3234" y="85"/>
                    </a:lnTo>
                    <a:lnTo>
                      <a:pt x="3214" y="76"/>
                    </a:lnTo>
                    <a:lnTo>
                      <a:pt x="3194" y="66"/>
                    </a:lnTo>
                    <a:lnTo>
                      <a:pt x="3174" y="57"/>
                    </a:lnTo>
                    <a:lnTo>
                      <a:pt x="3153" y="49"/>
                    </a:lnTo>
                    <a:lnTo>
                      <a:pt x="3132" y="41"/>
                    </a:lnTo>
                    <a:lnTo>
                      <a:pt x="3111" y="35"/>
                    </a:lnTo>
                    <a:lnTo>
                      <a:pt x="3089" y="28"/>
                    </a:lnTo>
                    <a:lnTo>
                      <a:pt x="3067" y="23"/>
                    </a:lnTo>
                    <a:lnTo>
                      <a:pt x="3046" y="17"/>
                    </a:lnTo>
                    <a:lnTo>
                      <a:pt x="3023" y="13"/>
                    </a:lnTo>
                    <a:lnTo>
                      <a:pt x="2999" y="10"/>
                    </a:lnTo>
                    <a:lnTo>
                      <a:pt x="2977" y="6"/>
                    </a:lnTo>
                    <a:lnTo>
                      <a:pt x="2953" y="3"/>
                    </a:lnTo>
                    <a:lnTo>
                      <a:pt x="2929" y="2"/>
                    </a:lnTo>
                    <a:lnTo>
                      <a:pt x="2904" y="1"/>
                    </a:lnTo>
                    <a:lnTo>
                      <a:pt x="2881" y="0"/>
                    </a:lnTo>
                    <a:lnTo>
                      <a:pt x="2881" y="0"/>
                    </a:lnTo>
                    <a:lnTo>
                      <a:pt x="2856" y="1"/>
                    </a:lnTo>
                    <a:lnTo>
                      <a:pt x="2831" y="2"/>
                    </a:lnTo>
                    <a:lnTo>
                      <a:pt x="2807" y="3"/>
                    </a:lnTo>
                    <a:lnTo>
                      <a:pt x="2783" y="6"/>
                    </a:lnTo>
                    <a:lnTo>
                      <a:pt x="2761" y="10"/>
                    </a:lnTo>
                    <a:lnTo>
                      <a:pt x="2738" y="13"/>
                    </a:lnTo>
                    <a:lnTo>
                      <a:pt x="2715" y="17"/>
                    </a:lnTo>
                    <a:lnTo>
                      <a:pt x="2693" y="23"/>
                    </a:lnTo>
                    <a:lnTo>
                      <a:pt x="2671" y="28"/>
                    </a:lnTo>
                    <a:lnTo>
                      <a:pt x="2649" y="35"/>
                    </a:lnTo>
                    <a:lnTo>
                      <a:pt x="2628" y="41"/>
                    </a:lnTo>
                    <a:lnTo>
                      <a:pt x="2607" y="49"/>
                    </a:lnTo>
                    <a:lnTo>
                      <a:pt x="2587" y="57"/>
                    </a:lnTo>
                    <a:lnTo>
                      <a:pt x="2566" y="66"/>
                    </a:lnTo>
                    <a:lnTo>
                      <a:pt x="2546" y="76"/>
                    </a:lnTo>
                    <a:lnTo>
                      <a:pt x="2526" y="85"/>
                    </a:lnTo>
                    <a:lnTo>
                      <a:pt x="2487" y="107"/>
                    </a:lnTo>
                    <a:lnTo>
                      <a:pt x="2451" y="131"/>
                    </a:lnTo>
                    <a:lnTo>
                      <a:pt x="2414" y="157"/>
                    </a:lnTo>
                    <a:lnTo>
                      <a:pt x="2379" y="185"/>
                    </a:lnTo>
                    <a:lnTo>
                      <a:pt x="2345" y="215"/>
                    </a:lnTo>
                    <a:lnTo>
                      <a:pt x="2312" y="246"/>
                    </a:lnTo>
                    <a:lnTo>
                      <a:pt x="2280" y="281"/>
                    </a:lnTo>
                    <a:lnTo>
                      <a:pt x="2250" y="317"/>
                    </a:lnTo>
                    <a:lnTo>
                      <a:pt x="2219" y="353"/>
                    </a:lnTo>
                    <a:lnTo>
                      <a:pt x="2190" y="392"/>
                    </a:lnTo>
                    <a:lnTo>
                      <a:pt x="2162" y="433"/>
                    </a:lnTo>
                    <a:lnTo>
                      <a:pt x="2135" y="475"/>
                    </a:lnTo>
                    <a:lnTo>
                      <a:pt x="2109" y="519"/>
                    </a:lnTo>
                    <a:lnTo>
                      <a:pt x="2083" y="564"/>
                    </a:lnTo>
                    <a:lnTo>
                      <a:pt x="2059" y="610"/>
                    </a:lnTo>
                    <a:lnTo>
                      <a:pt x="2035" y="658"/>
                    </a:lnTo>
                    <a:lnTo>
                      <a:pt x="2012" y="707"/>
                    </a:lnTo>
                    <a:lnTo>
                      <a:pt x="1989" y="756"/>
                    </a:lnTo>
                    <a:lnTo>
                      <a:pt x="1968" y="807"/>
                    </a:lnTo>
                    <a:lnTo>
                      <a:pt x="1947" y="859"/>
                    </a:lnTo>
                    <a:lnTo>
                      <a:pt x="1926" y="912"/>
                    </a:lnTo>
                    <a:lnTo>
                      <a:pt x="1906" y="965"/>
                    </a:lnTo>
                    <a:lnTo>
                      <a:pt x="1888" y="1019"/>
                    </a:lnTo>
                    <a:lnTo>
                      <a:pt x="1868" y="1074"/>
                    </a:lnTo>
                    <a:lnTo>
                      <a:pt x="1850" y="1130"/>
                    </a:lnTo>
                    <a:lnTo>
                      <a:pt x="1832" y="1186"/>
                    </a:lnTo>
                    <a:lnTo>
                      <a:pt x="1799" y="1300"/>
                    </a:lnTo>
                    <a:lnTo>
                      <a:pt x="1767" y="1414"/>
                    </a:lnTo>
                    <a:lnTo>
                      <a:pt x="1735" y="1530"/>
                    </a:lnTo>
                    <a:lnTo>
                      <a:pt x="1706" y="1646"/>
                    </a:lnTo>
                    <a:lnTo>
                      <a:pt x="1677" y="1762"/>
                    </a:lnTo>
                    <a:lnTo>
                      <a:pt x="1621" y="1990"/>
                    </a:lnTo>
                    <a:lnTo>
                      <a:pt x="1594" y="2101"/>
                    </a:lnTo>
                    <a:lnTo>
                      <a:pt x="1567" y="2210"/>
                    </a:lnTo>
                    <a:lnTo>
                      <a:pt x="1539" y="2316"/>
                    </a:lnTo>
                    <a:lnTo>
                      <a:pt x="1511" y="2419"/>
                    </a:lnTo>
                    <a:lnTo>
                      <a:pt x="1482" y="2517"/>
                    </a:lnTo>
                    <a:lnTo>
                      <a:pt x="1453" y="2610"/>
                    </a:lnTo>
                    <a:lnTo>
                      <a:pt x="1438" y="2656"/>
                    </a:lnTo>
                    <a:lnTo>
                      <a:pt x="1422" y="2699"/>
                    </a:lnTo>
                    <a:lnTo>
                      <a:pt x="1407" y="2741"/>
                    </a:lnTo>
                    <a:lnTo>
                      <a:pt x="1391" y="2781"/>
                    </a:lnTo>
                    <a:lnTo>
                      <a:pt x="1391" y="2781"/>
                    </a:lnTo>
                    <a:lnTo>
                      <a:pt x="1373" y="2820"/>
                    </a:lnTo>
                    <a:lnTo>
                      <a:pt x="1356" y="2858"/>
                    </a:lnTo>
                    <a:lnTo>
                      <a:pt x="1338" y="2893"/>
                    </a:lnTo>
                    <a:lnTo>
                      <a:pt x="1318" y="2929"/>
                    </a:lnTo>
                    <a:lnTo>
                      <a:pt x="1298" y="2962"/>
                    </a:lnTo>
                    <a:lnTo>
                      <a:pt x="1276" y="2996"/>
                    </a:lnTo>
                    <a:lnTo>
                      <a:pt x="1253" y="3027"/>
                    </a:lnTo>
                    <a:lnTo>
                      <a:pt x="1231" y="3057"/>
                    </a:lnTo>
                    <a:lnTo>
                      <a:pt x="1208" y="3087"/>
                    </a:lnTo>
                    <a:lnTo>
                      <a:pt x="1183" y="3115"/>
                    </a:lnTo>
                    <a:lnTo>
                      <a:pt x="1158" y="3142"/>
                    </a:lnTo>
                    <a:lnTo>
                      <a:pt x="1133" y="3168"/>
                    </a:lnTo>
                    <a:lnTo>
                      <a:pt x="1107" y="3192"/>
                    </a:lnTo>
                    <a:lnTo>
                      <a:pt x="1080" y="3216"/>
                    </a:lnTo>
                    <a:lnTo>
                      <a:pt x="1055" y="3239"/>
                    </a:lnTo>
                    <a:lnTo>
                      <a:pt x="1026" y="3261"/>
                    </a:lnTo>
                    <a:lnTo>
                      <a:pt x="999" y="3282"/>
                    </a:lnTo>
                    <a:lnTo>
                      <a:pt x="971" y="3302"/>
                    </a:lnTo>
                    <a:lnTo>
                      <a:pt x="942" y="3321"/>
                    </a:lnTo>
                    <a:lnTo>
                      <a:pt x="914" y="3339"/>
                    </a:lnTo>
                    <a:lnTo>
                      <a:pt x="885" y="3357"/>
                    </a:lnTo>
                    <a:lnTo>
                      <a:pt x="857" y="3373"/>
                    </a:lnTo>
                    <a:lnTo>
                      <a:pt x="828" y="3388"/>
                    </a:lnTo>
                    <a:lnTo>
                      <a:pt x="798" y="3403"/>
                    </a:lnTo>
                    <a:lnTo>
                      <a:pt x="768" y="3417"/>
                    </a:lnTo>
                    <a:lnTo>
                      <a:pt x="739" y="3430"/>
                    </a:lnTo>
                    <a:lnTo>
                      <a:pt x="710" y="3443"/>
                    </a:lnTo>
                    <a:lnTo>
                      <a:pt x="681" y="3454"/>
                    </a:lnTo>
                    <a:lnTo>
                      <a:pt x="622" y="3476"/>
                    </a:lnTo>
                    <a:lnTo>
                      <a:pt x="565" y="3494"/>
                    </a:lnTo>
                    <a:lnTo>
                      <a:pt x="509" y="3511"/>
                    </a:lnTo>
                    <a:lnTo>
                      <a:pt x="454" y="3524"/>
                    </a:lnTo>
                    <a:lnTo>
                      <a:pt x="400" y="3536"/>
                    </a:lnTo>
                    <a:lnTo>
                      <a:pt x="349" y="3546"/>
                    </a:lnTo>
                    <a:lnTo>
                      <a:pt x="299" y="3554"/>
                    </a:lnTo>
                    <a:lnTo>
                      <a:pt x="253" y="3561"/>
                    </a:lnTo>
                    <a:lnTo>
                      <a:pt x="210" y="3566"/>
                    </a:lnTo>
                    <a:lnTo>
                      <a:pt x="169" y="3570"/>
                    </a:lnTo>
                    <a:lnTo>
                      <a:pt x="132" y="3573"/>
                    </a:lnTo>
                    <a:lnTo>
                      <a:pt x="98" y="3574"/>
                    </a:lnTo>
                    <a:lnTo>
                      <a:pt x="45" y="3576"/>
                    </a:lnTo>
                    <a:lnTo>
                      <a:pt x="12" y="3575"/>
                    </a:lnTo>
                    <a:lnTo>
                      <a:pt x="0" y="3575"/>
                    </a:lnTo>
                    <a:lnTo>
                      <a:pt x="5760" y="35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2" name="TextBox 8"/>
              <p:cNvSpPr txBox="1"/>
              <p:nvPr/>
            </p:nvSpPr>
            <p:spPr bwMode="auto">
              <a:xfrm>
                <a:off x="4142073" y="1751958"/>
                <a:ext cx="429605" cy="3955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t" anchorCtr="0">
                <a:normAutofit/>
                <a:scene3d>
                  <a:camera prst="orthographicFront"/>
                  <a:lightRig rig="threePt" dir="t"/>
                </a:scene3d>
                <a:sp3d contourW="12700">
                  <a:bevelT w="0" h="0"/>
                </a:sp3d>
              </a:bodyPr>
              <a:lstStyle/>
              <a:p>
                <a:pPr marL="0" lvl="1" indent="-173355"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GB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Morning &amp; afternoon peak</a:t>
                </a:r>
                <a:endParaRPr lang="en-US" altLang="en-GB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3" name="Freeform: Shape 4"/>
              <p:cNvSpPr/>
              <p:nvPr/>
            </p:nvSpPr>
            <p:spPr bwMode="auto">
              <a:xfrm>
                <a:off x="4958010" y="2580143"/>
                <a:ext cx="2556284" cy="1367569"/>
              </a:xfrm>
              <a:custGeom>
                <a:avLst/>
                <a:gdLst>
                  <a:gd name="T0" fmla="*/ 5715 w 5760"/>
                  <a:gd name="T1" fmla="*/ 3576 h 3576"/>
                  <a:gd name="T2" fmla="*/ 5551 w 5760"/>
                  <a:gd name="T3" fmla="*/ 3566 h 3576"/>
                  <a:gd name="T4" fmla="*/ 5360 w 5760"/>
                  <a:gd name="T5" fmla="*/ 3536 h 3576"/>
                  <a:gd name="T6" fmla="*/ 5138 w 5760"/>
                  <a:gd name="T7" fmla="*/ 3476 h 3576"/>
                  <a:gd name="T8" fmla="*/ 4992 w 5760"/>
                  <a:gd name="T9" fmla="*/ 3417 h 3576"/>
                  <a:gd name="T10" fmla="*/ 4875 w 5760"/>
                  <a:gd name="T11" fmla="*/ 3357 h 3576"/>
                  <a:gd name="T12" fmla="*/ 4762 w 5760"/>
                  <a:gd name="T13" fmla="*/ 3282 h 3576"/>
                  <a:gd name="T14" fmla="*/ 4653 w 5760"/>
                  <a:gd name="T15" fmla="*/ 3192 h 3576"/>
                  <a:gd name="T16" fmla="*/ 4553 w 5760"/>
                  <a:gd name="T17" fmla="*/ 3087 h 3576"/>
                  <a:gd name="T18" fmla="*/ 4463 w 5760"/>
                  <a:gd name="T19" fmla="*/ 2962 h 3576"/>
                  <a:gd name="T20" fmla="*/ 4387 w 5760"/>
                  <a:gd name="T21" fmla="*/ 2820 h 3576"/>
                  <a:gd name="T22" fmla="*/ 4338 w 5760"/>
                  <a:gd name="T23" fmla="*/ 2699 h 3576"/>
                  <a:gd name="T24" fmla="*/ 4249 w 5760"/>
                  <a:gd name="T25" fmla="*/ 2419 h 3576"/>
                  <a:gd name="T26" fmla="*/ 4139 w 5760"/>
                  <a:gd name="T27" fmla="*/ 1990 h 3576"/>
                  <a:gd name="T28" fmla="*/ 3995 w 5760"/>
                  <a:gd name="T29" fmla="*/ 1414 h 3576"/>
                  <a:gd name="T30" fmla="*/ 3892 w 5760"/>
                  <a:gd name="T31" fmla="*/ 1074 h 3576"/>
                  <a:gd name="T32" fmla="*/ 3814 w 5760"/>
                  <a:gd name="T33" fmla="*/ 859 h 3576"/>
                  <a:gd name="T34" fmla="*/ 3725 w 5760"/>
                  <a:gd name="T35" fmla="*/ 658 h 3576"/>
                  <a:gd name="T36" fmla="*/ 3625 w 5760"/>
                  <a:gd name="T37" fmla="*/ 475 h 3576"/>
                  <a:gd name="T38" fmla="*/ 3510 w 5760"/>
                  <a:gd name="T39" fmla="*/ 317 h 3576"/>
                  <a:gd name="T40" fmla="*/ 3381 w 5760"/>
                  <a:gd name="T41" fmla="*/ 185 h 3576"/>
                  <a:gd name="T42" fmla="*/ 3234 w 5760"/>
                  <a:gd name="T43" fmla="*/ 85 h 3576"/>
                  <a:gd name="T44" fmla="*/ 3153 w 5760"/>
                  <a:gd name="T45" fmla="*/ 49 h 3576"/>
                  <a:gd name="T46" fmla="*/ 3067 w 5760"/>
                  <a:gd name="T47" fmla="*/ 23 h 3576"/>
                  <a:gd name="T48" fmla="*/ 2977 w 5760"/>
                  <a:gd name="T49" fmla="*/ 6 h 3576"/>
                  <a:gd name="T50" fmla="*/ 2881 w 5760"/>
                  <a:gd name="T51" fmla="*/ 0 h 3576"/>
                  <a:gd name="T52" fmla="*/ 2807 w 5760"/>
                  <a:gd name="T53" fmla="*/ 3 h 3576"/>
                  <a:gd name="T54" fmla="*/ 2715 w 5760"/>
                  <a:gd name="T55" fmla="*/ 17 h 3576"/>
                  <a:gd name="T56" fmla="*/ 2628 w 5760"/>
                  <a:gd name="T57" fmla="*/ 41 h 3576"/>
                  <a:gd name="T58" fmla="*/ 2546 w 5760"/>
                  <a:gd name="T59" fmla="*/ 76 h 3576"/>
                  <a:gd name="T60" fmla="*/ 2414 w 5760"/>
                  <a:gd name="T61" fmla="*/ 157 h 3576"/>
                  <a:gd name="T62" fmla="*/ 2280 w 5760"/>
                  <a:gd name="T63" fmla="*/ 281 h 3576"/>
                  <a:gd name="T64" fmla="*/ 2162 w 5760"/>
                  <a:gd name="T65" fmla="*/ 433 h 3576"/>
                  <a:gd name="T66" fmla="*/ 2059 w 5760"/>
                  <a:gd name="T67" fmla="*/ 610 h 3576"/>
                  <a:gd name="T68" fmla="*/ 1968 w 5760"/>
                  <a:gd name="T69" fmla="*/ 807 h 3576"/>
                  <a:gd name="T70" fmla="*/ 1888 w 5760"/>
                  <a:gd name="T71" fmla="*/ 1019 h 3576"/>
                  <a:gd name="T72" fmla="*/ 1799 w 5760"/>
                  <a:gd name="T73" fmla="*/ 1300 h 3576"/>
                  <a:gd name="T74" fmla="*/ 1677 w 5760"/>
                  <a:gd name="T75" fmla="*/ 1762 h 3576"/>
                  <a:gd name="T76" fmla="*/ 1539 w 5760"/>
                  <a:gd name="T77" fmla="*/ 2316 h 3576"/>
                  <a:gd name="T78" fmla="*/ 1438 w 5760"/>
                  <a:gd name="T79" fmla="*/ 2656 h 3576"/>
                  <a:gd name="T80" fmla="*/ 1391 w 5760"/>
                  <a:gd name="T81" fmla="*/ 2781 h 3576"/>
                  <a:gd name="T82" fmla="*/ 1318 w 5760"/>
                  <a:gd name="T83" fmla="*/ 2929 h 3576"/>
                  <a:gd name="T84" fmla="*/ 1231 w 5760"/>
                  <a:gd name="T85" fmla="*/ 3057 h 3576"/>
                  <a:gd name="T86" fmla="*/ 1133 w 5760"/>
                  <a:gd name="T87" fmla="*/ 3168 h 3576"/>
                  <a:gd name="T88" fmla="*/ 1026 w 5760"/>
                  <a:gd name="T89" fmla="*/ 3261 h 3576"/>
                  <a:gd name="T90" fmla="*/ 914 w 5760"/>
                  <a:gd name="T91" fmla="*/ 3339 h 3576"/>
                  <a:gd name="T92" fmla="*/ 798 w 5760"/>
                  <a:gd name="T93" fmla="*/ 3403 h 3576"/>
                  <a:gd name="T94" fmla="*/ 681 w 5760"/>
                  <a:gd name="T95" fmla="*/ 3454 h 3576"/>
                  <a:gd name="T96" fmla="*/ 454 w 5760"/>
                  <a:gd name="T97" fmla="*/ 3524 h 3576"/>
                  <a:gd name="T98" fmla="*/ 253 w 5760"/>
                  <a:gd name="T99" fmla="*/ 3561 h 3576"/>
                  <a:gd name="T100" fmla="*/ 98 w 5760"/>
                  <a:gd name="T101" fmla="*/ 3574 h 3576"/>
                  <a:gd name="T102" fmla="*/ 5760 w 5760"/>
                  <a:gd name="T103" fmla="*/ 3575 h 3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60" h="3576">
                    <a:moveTo>
                      <a:pt x="5760" y="3575"/>
                    </a:moveTo>
                    <a:lnTo>
                      <a:pt x="5760" y="3575"/>
                    </a:lnTo>
                    <a:lnTo>
                      <a:pt x="5748" y="3575"/>
                    </a:lnTo>
                    <a:lnTo>
                      <a:pt x="5715" y="3576"/>
                    </a:lnTo>
                    <a:lnTo>
                      <a:pt x="5662" y="3574"/>
                    </a:lnTo>
                    <a:lnTo>
                      <a:pt x="5628" y="3573"/>
                    </a:lnTo>
                    <a:lnTo>
                      <a:pt x="5591" y="3570"/>
                    </a:lnTo>
                    <a:lnTo>
                      <a:pt x="5551" y="3566"/>
                    </a:lnTo>
                    <a:lnTo>
                      <a:pt x="5507" y="3561"/>
                    </a:lnTo>
                    <a:lnTo>
                      <a:pt x="5461" y="3554"/>
                    </a:lnTo>
                    <a:lnTo>
                      <a:pt x="5412" y="3546"/>
                    </a:lnTo>
                    <a:lnTo>
                      <a:pt x="5360" y="3536"/>
                    </a:lnTo>
                    <a:lnTo>
                      <a:pt x="5306" y="3524"/>
                    </a:lnTo>
                    <a:lnTo>
                      <a:pt x="5251" y="3511"/>
                    </a:lnTo>
                    <a:lnTo>
                      <a:pt x="5195" y="3494"/>
                    </a:lnTo>
                    <a:lnTo>
                      <a:pt x="5138" y="3476"/>
                    </a:lnTo>
                    <a:lnTo>
                      <a:pt x="5079" y="3454"/>
                    </a:lnTo>
                    <a:lnTo>
                      <a:pt x="5050" y="3443"/>
                    </a:lnTo>
                    <a:lnTo>
                      <a:pt x="5021" y="3430"/>
                    </a:lnTo>
                    <a:lnTo>
                      <a:pt x="4992" y="3417"/>
                    </a:lnTo>
                    <a:lnTo>
                      <a:pt x="4963" y="3403"/>
                    </a:lnTo>
                    <a:lnTo>
                      <a:pt x="4933" y="3388"/>
                    </a:lnTo>
                    <a:lnTo>
                      <a:pt x="4904" y="3373"/>
                    </a:lnTo>
                    <a:lnTo>
                      <a:pt x="4875" y="3357"/>
                    </a:lnTo>
                    <a:lnTo>
                      <a:pt x="4846" y="3339"/>
                    </a:lnTo>
                    <a:lnTo>
                      <a:pt x="4818" y="3321"/>
                    </a:lnTo>
                    <a:lnTo>
                      <a:pt x="4790" y="3302"/>
                    </a:lnTo>
                    <a:lnTo>
                      <a:pt x="4762" y="3282"/>
                    </a:lnTo>
                    <a:lnTo>
                      <a:pt x="4734" y="3261"/>
                    </a:lnTo>
                    <a:lnTo>
                      <a:pt x="4707" y="3239"/>
                    </a:lnTo>
                    <a:lnTo>
                      <a:pt x="4680" y="3216"/>
                    </a:lnTo>
                    <a:lnTo>
                      <a:pt x="4653" y="3192"/>
                    </a:lnTo>
                    <a:lnTo>
                      <a:pt x="4627" y="3168"/>
                    </a:lnTo>
                    <a:lnTo>
                      <a:pt x="4602" y="3142"/>
                    </a:lnTo>
                    <a:lnTo>
                      <a:pt x="4577" y="3115"/>
                    </a:lnTo>
                    <a:lnTo>
                      <a:pt x="4553" y="3087"/>
                    </a:lnTo>
                    <a:lnTo>
                      <a:pt x="4529" y="3057"/>
                    </a:lnTo>
                    <a:lnTo>
                      <a:pt x="4507" y="3027"/>
                    </a:lnTo>
                    <a:lnTo>
                      <a:pt x="4484" y="2996"/>
                    </a:lnTo>
                    <a:lnTo>
                      <a:pt x="4463" y="2962"/>
                    </a:lnTo>
                    <a:lnTo>
                      <a:pt x="4443" y="2929"/>
                    </a:lnTo>
                    <a:lnTo>
                      <a:pt x="4423" y="2893"/>
                    </a:lnTo>
                    <a:lnTo>
                      <a:pt x="4404" y="2858"/>
                    </a:lnTo>
                    <a:lnTo>
                      <a:pt x="4387" y="2820"/>
                    </a:lnTo>
                    <a:lnTo>
                      <a:pt x="4369" y="2781"/>
                    </a:lnTo>
                    <a:lnTo>
                      <a:pt x="4369" y="2781"/>
                    </a:lnTo>
                    <a:lnTo>
                      <a:pt x="4353" y="2741"/>
                    </a:lnTo>
                    <a:lnTo>
                      <a:pt x="4338" y="2699"/>
                    </a:lnTo>
                    <a:lnTo>
                      <a:pt x="4322" y="2656"/>
                    </a:lnTo>
                    <a:lnTo>
                      <a:pt x="4308" y="2610"/>
                    </a:lnTo>
                    <a:lnTo>
                      <a:pt x="4278" y="2517"/>
                    </a:lnTo>
                    <a:lnTo>
                      <a:pt x="4249" y="2419"/>
                    </a:lnTo>
                    <a:lnTo>
                      <a:pt x="4221" y="2316"/>
                    </a:lnTo>
                    <a:lnTo>
                      <a:pt x="4194" y="2210"/>
                    </a:lnTo>
                    <a:lnTo>
                      <a:pt x="4166" y="2101"/>
                    </a:lnTo>
                    <a:lnTo>
                      <a:pt x="4139" y="1990"/>
                    </a:lnTo>
                    <a:lnTo>
                      <a:pt x="4083" y="1762"/>
                    </a:lnTo>
                    <a:lnTo>
                      <a:pt x="4055" y="1646"/>
                    </a:lnTo>
                    <a:lnTo>
                      <a:pt x="4025" y="1530"/>
                    </a:lnTo>
                    <a:lnTo>
                      <a:pt x="3995" y="1414"/>
                    </a:lnTo>
                    <a:lnTo>
                      <a:pt x="3962" y="1300"/>
                    </a:lnTo>
                    <a:lnTo>
                      <a:pt x="3928" y="1186"/>
                    </a:lnTo>
                    <a:lnTo>
                      <a:pt x="3910" y="1130"/>
                    </a:lnTo>
                    <a:lnTo>
                      <a:pt x="3892" y="1074"/>
                    </a:lnTo>
                    <a:lnTo>
                      <a:pt x="3873" y="1019"/>
                    </a:lnTo>
                    <a:lnTo>
                      <a:pt x="3854" y="965"/>
                    </a:lnTo>
                    <a:lnTo>
                      <a:pt x="3834" y="912"/>
                    </a:lnTo>
                    <a:lnTo>
                      <a:pt x="3814" y="859"/>
                    </a:lnTo>
                    <a:lnTo>
                      <a:pt x="3792" y="807"/>
                    </a:lnTo>
                    <a:lnTo>
                      <a:pt x="3771" y="756"/>
                    </a:lnTo>
                    <a:lnTo>
                      <a:pt x="3748" y="707"/>
                    </a:lnTo>
                    <a:lnTo>
                      <a:pt x="3725" y="658"/>
                    </a:lnTo>
                    <a:lnTo>
                      <a:pt x="3702" y="610"/>
                    </a:lnTo>
                    <a:lnTo>
                      <a:pt x="3677" y="564"/>
                    </a:lnTo>
                    <a:lnTo>
                      <a:pt x="3651" y="519"/>
                    </a:lnTo>
                    <a:lnTo>
                      <a:pt x="3625" y="475"/>
                    </a:lnTo>
                    <a:lnTo>
                      <a:pt x="3598" y="433"/>
                    </a:lnTo>
                    <a:lnTo>
                      <a:pt x="3570" y="392"/>
                    </a:lnTo>
                    <a:lnTo>
                      <a:pt x="3541" y="353"/>
                    </a:lnTo>
                    <a:lnTo>
                      <a:pt x="3510" y="317"/>
                    </a:lnTo>
                    <a:lnTo>
                      <a:pt x="3480" y="281"/>
                    </a:lnTo>
                    <a:lnTo>
                      <a:pt x="3448" y="246"/>
                    </a:lnTo>
                    <a:lnTo>
                      <a:pt x="3415" y="215"/>
                    </a:lnTo>
                    <a:lnTo>
                      <a:pt x="3381" y="185"/>
                    </a:lnTo>
                    <a:lnTo>
                      <a:pt x="3346" y="157"/>
                    </a:lnTo>
                    <a:lnTo>
                      <a:pt x="3309" y="131"/>
                    </a:lnTo>
                    <a:lnTo>
                      <a:pt x="3273" y="107"/>
                    </a:lnTo>
                    <a:lnTo>
                      <a:pt x="3234" y="85"/>
                    </a:lnTo>
                    <a:lnTo>
                      <a:pt x="3214" y="76"/>
                    </a:lnTo>
                    <a:lnTo>
                      <a:pt x="3194" y="66"/>
                    </a:lnTo>
                    <a:lnTo>
                      <a:pt x="3174" y="57"/>
                    </a:lnTo>
                    <a:lnTo>
                      <a:pt x="3153" y="49"/>
                    </a:lnTo>
                    <a:lnTo>
                      <a:pt x="3132" y="41"/>
                    </a:lnTo>
                    <a:lnTo>
                      <a:pt x="3111" y="35"/>
                    </a:lnTo>
                    <a:lnTo>
                      <a:pt x="3089" y="28"/>
                    </a:lnTo>
                    <a:lnTo>
                      <a:pt x="3067" y="23"/>
                    </a:lnTo>
                    <a:lnTo>
                      <a:pt x="3046" y="17"/>
                    </a:lnTo>
                    <a:lnTo>
                      <a:pt x="3023" y="13"/>
                    </a:lnTo>
                    <a:lnTo>
                      <a:pt x="2999" y="10"/>
                    </a:lnTo>
                    <a:lnTo>
                      <a:pt x="2977" y="6"/>
                    </a:lnTo>
                    <a:lnTo>
                      <a:pt x="2953" y="3"/>
                    </a:lnTo>
                    <a:lnTo>
                      <a:pt x="2929" y="2"/>
                    </a:lnTo>
                    <a:lnTo>
                      <a:pt x="2904" y="1"/>
                    </a:lnTo>
                    <a:lnTo>
                      <a:pt x="2881" y="0"/>
                    </a:lnTo>
                    <a:lnTo>
                      <a:pt x="2881" y="0"/>
                    </a:lnTo>
                    <a:lnTo>
                      <a:pt x="2856" y="1"/>
                    </a:lnTo>
                    <a:lnTo>
                      <a:pt x="2831" y="2"/>
                    </a:lnTo>
                    <a:lnTo>
                      <a:pt x="2807" y="3"/>
                    </a:lnTo>
                    <a:lnTo>
                      <a:pt x="2783" y="6"/>
                    </a:lnTo>
                    <a:lnTo>
                      <a:pt x="2761" y="10"/>
                    </a:lnTo>
                    <a:lnTo>
                      <a:pt x="2738" y="13"/>
                    </a:lnTo>
                    <a:lnTo>
                      <a:pt x="2715" y="17"/>
                    </a:lnTo>
                    <a:lnTo>
                      <a:pt x="2693" y="23"/>
                    </a:lnTo>
                    <a:lnTo>
                      <a:pt x="2671" y="28"/>
                    </a:lnTo>
                    <a:lnTo>
                      <a:pt x="2649" y="35"/>
                    </a:lnTo>
                    <a:lnTo>
                      <a:pt x="2628" y="41"/>
                    </a:lnTo>
                    <a:lnTo>
                      <a:pt x="2607" y="49"/>
                    </a:lnTo>
                    <a:lnTo>
                      <a:pt x="2587" y="57"/>
                    </a:lnTo>
                    <a:lnTo>
                      <a:pt x="2566" y="66"/>
                    </a:lnTo>
                    <a:lnTo>
                      <a:pt x="2546" y="76"/>
                    </a:lnTo>
                    <a:lnTo>
                      <a:pt x="2526" y="85"/>
                    </a:lnTo>
                    <a:lnTo>
                      <a:pt x="2487" y="107"/>
                    </a:lnTo>
                    <a:lnTo>
                      <a:pt x="2451" y="131"/>
                    </a:lnTo>
                    <a:lnTo>
                      <a:pt x="2414" y="157"/>
                    </a:lnTo>
                    <a:lnTo>
                      <a:pt x="2379" y="185"/>
                    </a:lnTo>
                    <a:lnTo>
                      <a:pt x="2345" y="215"/>
                    </a:lnTo>
                    <a:lnTo>
                      <a:pt x="2312" y="246"/>
                    </a:lnTo>
                    <a:lnTo>
                      <a:pt x="2280" y="281"/>
                    </a:lnTo>
                    <a:lnTo>
                      <a:pt x="2250" y="317"/>
                    </a:lnTo>
                    <a:lnTo>
                      <a:pt x="2219" y="353"/>
                    </a:lnTo>
                    <a:lnTo>
                      <a:pt x="2190" y="392"/>
                    </a:lnTo>
                    <a:lnTo>
                      <a:pt x="2162" y="433"/>
                    </a:lnTo>
                    <a:lnTo>
                      <a:pt x="2135" y="475"/>
                    </a:lnTo>
                    <a:lnTo>
                      <a:pt x="2109" y="519"/>
                    </a:lnTo>
                    <a:lnTo>
                      <a:pt x="2083" y="564"/>
                    </a:lnTo>
                    <a:lnTo>
                      <a:pt x="2059" y="610"/>
                    </a:lnTo>
                    <a:lnTo>
                      <a:pt x="2035" y="658"/>
                    </a:lnTo>
                    <a:lnTo>
                      <a:pt x="2012" y="707"/>
                    </a:lnTo>
                    <a:lnTo>
                      <a:pt x="1989" y="756"/>
                    </a:lnTo>
                    <a:lnTo>
                      <a:pt x="1968" y="807"/>
                    </a:lnTo>
                    <a:lnTo>
                      <a:pt x="1947" y="859"/>
                    </a:lnTo>
                    <a:lnTo>
                      <a:pt x="1926" y="912"/>
                    </a:lnTo>
                    <a:lnTo>
                      <a:pt x="1906" y="965"/>
                    </a:lnTo>
                    <a:lnTo>
                      <a:pt x="1888" y="1019"/>
                    </a:lnTo>
                    <a:lnTo>
                      <a:pt x="1868" y="1074"/>
                    </a:lnTo>
                    <a:lnTo>
                      <a:pt x="1850" y="1130"/>
                    </a:lnTo>
                    <a:lnTo>
                      <a:pt x="1832" y="1186"/>
                    </a:lnTo>
                    <a:lnTo>
                      <a:pt x="1799" y="1300"/>
                    </a:lnTo>
                    <a:lnTo>
                      <a:pt x="1767" y="1414"/>
                    </a:lnTo>
                    <a:lnTo>
                      <a:pt x="1735" y="1530"/>
                    </a:lnTo>
                    <a:lnTo>
                      <a:pt x="1706" y="1646"/>
                    </a:lnTo>
                    <a:lnTo>
                      <a:pt x="1677" y="1762"/>
                    </a:lnTo>
                    <a:lnTo>
                      <a:pt x="1621" y="1990"/>
                    </a:lnTo>
                    <a:lnTo>
                      <a:pt x="1594" y="2101"/>
                    </a:lnTo>
                    <a:lnTo>
                      <a:pt x="1567" y="2210"/>
                    </a:lnTo>
                    <a:lnTo>
                      <a:pt x="1539" y="2316"/>
                    </a:lnTo>
                    <a:lnTo>
                      <a:pt x="1511" y="2419"/>
                    </a:lnTo>
                    <a:lnTo>
                      <a:pt x="1482" y="2517"/>
                    </a:lnTo>
                    <a:lnTo>
                      <a:pt x="1453" y="2610"/>
                    </a:lnTo>
                    <a:lnTo>
                      <a:pt x="1438" y="2656"/>
                    </a:lnTo>
                    <a:lnTo>
                      <a:pt x="1422" y="2699"/>
                    </a:lnTo>
                    <a:lnTo>
                      <a:pt x="1407" y="2741"/>
                    </a:lnTo>
                    <a:lnTo>
                      <a:pt x="1391" y="2781"/>
                    </a:lnTo>
                    <a:lnTo>
                      <a:pt x="1391" y="2781"/>
                    </a:lnTo>
                    <a:lnTo>
                      <a:pt x="1373" y="2820"/>
                    </a:lnTo>
                    <a:lnTo>
                      <a:pt x="1356" y="2858"/>
                    </a:lnTo>
                    <a:lnTo>
                      <a:pt x="1338" y="2893"/>
                    </a:lnTo>
                    <a:lnTo>
                      <a:pt x="1318" y="2929"/>
                    </a:lnTo>
                    <a:lnTo>
                      <a:pt x="1298" y="2962"/>
                    </a:lnTo>
                    <a:lnTo>
                      <a:pt x="1276" y="2996"/>
                    </a:lnTo>
                    <a:lnTo>
                      <a:pt x="1253" y="3027"/>
                    </a:lnTo>
                    <a:lnTo>
                      <a:pt x="1231" y="3057"/>
                    </a:lnTo>
                    <a:lnTo>
                      <a:pt x="1208" y="3087"/>
                    </a:lnTo>
                    <a:lnTo>
                      <a:pt x="1183" y="3115"/>
                    </a:lnTo>
                    <a:lnTo>
                      <a:pt x="1158" y="3142"/>
                    </a:lnTo>
                    <a:lnTo>
                      <a:pt x="1133" y="3168"/>
                    </a:lnTo>
                    <a:lnTo>
                      <a:pt x="1107" y="3192"/>
                    </a:lnTo>
                    <a:lnTo>
                      <a:pt x="1080" y="3216"/>
                    </a:lnTo>
                    <a:lnTo>
                      <a:pt x="1055" y="3239"/>
                    </a:lnTo>
                    <a:lnTo>
                      <a:pt x="1026" y="3261"/>
                    </a:lnTo>
                    <a:lnTo>
                      <a:pt x="999" y="3282"/>
                    </a:lnTo>
                    <a:lnTo>
                      <a:pt x="971" y="3302"/>
                    </a:lnTo>
                    <a:lnTo>
                      <a:pt x="942" y="3321"/>
                    </a:lnTo>
                    <a:lnTo>
                      <a:pt x="914" y="3339"/>
                    </a:lnTo>
                    <a:lnTo>
                      <a:pt x="885" y="3357"/>
                    </a:lnTo>
                    <a:lnTo>
                      <a:pt x="857" y="3373"/>
                    </a:lnTo>
                    <a:lnTo>
                      <a:pt x="828" y="3388"/>
                    </a:lnTo>
                    <a:lnTo>
                      <a:pt x="798" y="3403"/>
                    </a:lnTo>
                    <a:lnTo>
                      <a:pt x="768" y="3417"/>
                    </a:lnTo>
                    <a:lnTo>
                      <a:pt x="739" y="3430"/>
                    </a:lnTo>
                    <a:lnTo>
                      <a:pt x="710" y="3443"/>
                    </a:lnTo>
                    <a:lnTo>
                      <a:pt x="681" y="3454"/>
                    </a:lnTo>
                    <a:lnTo>
                      <a:pt x="622" y="3476"/>
                    </a:lnTo>
                    <a:lnTo>
                      <a:pt x="565" y="3494"/>
                    </a:lnTo>
                    <a:lnTo>
                      <a:pt x="509" y="3511"/>
                    </a:lnTo>
                    <a:lnTo>
                      <a:pt x="454" y="3524"/>
                    </a:lnTo>
                    <a:lnTo>
                      <a:pt x="400" y="3536"/>
                    </a:lnTo>
                    <a:lnTo>
                      <a:pt x="349" y="3546"/>
                    </a:lnTo>
                    <a:lnTo>
                      <a:pt x="299" y="3554"/>
                    </a:lnTo>
                    <a:lnTo>
                      <a:pt x="253" y="3561"/>
                    </a:lnTo>
                    <a:lnTo>
                      <a:pt x="210" y="3566"/>
                    </a:lnTo>
                    <a:lnTo>
                      <a:pt x="169" y="3570"/>
                    </a:lnTo>
                    <a:lnTo>
                      <a:pt x="132" y="3573"/>
                    </a:lnTo>
                    <a:lnTo>
                      <a:pt x="98" y="3574"/>
                    </a:lnTo>
                    <a:lnTo>
                      <a:pt x="45" y="3576"/>
                    </a:lnTo>
                    <a:lnTo>
                      <a:pt x="12" y="3575"/>
                    </a:lnTo>
                    <a:lnTo>
                      <a:pt x="0" y="3575"/>
                    </a:lnTo>
                    <a:lnTo>
                      <a:pt x="5760" y="35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4" name="TextBox 9"/>
              <p:cNvSpPr txBox="1"/>
              <p:nvPr/>
            </p:nvSpPr>
            <p:spPr bwMode="auto">
              <a:xfrm>
                <a:off x="6022148" y="2045811"/>
                <a:ext cx="428002" cy="3955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t" anchorCtr="0">
                <a:normAutofit/>
                <a:scene3d>
                  <a:camera prst="orthographicFront"/>
                  <a:lightRig rig="threePt" dir="t"/>
                </a:scene3d>
                <a:sp3d contourW="12700">
                  <a:bevelT w="0" h="0"/>
                </a:sp3d>
              </a:bodyPr>
              <a:lstStyle/>
              <a:p>
                <a:pPr marL="0" lvl="1" indent="-173355"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GB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Weekday trends </a:t>
                </a:r>
                <a:r>
                  <a:rPr lang="en-US" altLang="en-US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→</a:t>
                </a:r>
                <a:r>
                  <a:rPr lang="en-US" altLang="en-GB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staffing</a:t>
                </a:r>
                <a:endParaRPr lang="en-US" altLang="en-GB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" name="Freeform: Shape 5"/>
              <p:cNvSpPr/>
              <p:nvPr/>
            </p:nvSpPr>
            <p:spPr bwMode="auto">
              <a:xfrm>
                <a:off x="6837287" y="1514815"/>
                <a:ext cx="2556284" cy="2432899"/>
              </a:xfrm>
              <a:custGeom>
                <a:avLst/>
                <a:gdLst>
                  <a:gd name="T0" fmla="*/ 5715 w 5760"/>
                  <a:gd name="T1" fmla="*/ 3576 h 3576"/>
                  <a:gd name="T2" fmla="*/ 5551 w 5760"/>
                  <a:gd name="T3" fmla="*/ 3566 h 3576"/>
                  <a:gd name="T4" fmla="*/ 5360 w 5760"/>
                  <a:gd name="T5" fmla="*/ 3536 h 3576"/>
                  <a:gd name="T6" fmla="*/ 5138 w 5760"/>
                  <a:gd name="T7" fmla="*/ 3476 h 3576"/>
                  <a:gd name="T8" fmla="*/ 4992 w 5760"/>
                  <a:gd name="T9" fmla="*/ 3417 h 3576"/>
                  <a:gd name="T10" fmla="*/ 4875 w 5760"/>
                  <a:gd name="T11" fmla="*/ 3357 h 3576"/>
                  <a:gd name="T12" fmla="*/ 4762 w 5760"/>
                  <a:gd name="T13" fmla="*/ 3282 h 3576"/>
                  <a:gd name="T14" fmla="*/ 4653 w 5760"/>
                  <a:gd name="T15" fmla="*/ 3192 h 3576"/>
                  <a:gd name="T16" fmla="*/ 4553 w 5760"/>
                  <a:gd name="T17" fmla="*/ 3087 h 3576"/>
                  <a:gd name="T18" fmla="*/ 4463 w 5760"/>
                  <a:gd name="T19" fmla="*/ 2962 h 3576"/>
                  <a:gd name="T20" fmla="*/ 4387 w 5760"/>
                  <a:gd name="T21" fmla="*/ 2820 h 3576"/>
                  <a:gd name="T22" fmla="*/ 4338 w 5760"/>
                  <a:gd name="T23" fmla="*/ 2699 h 3576"/>
                  <a:gd name="T24" fmla="*/ 4249 w 5760"/>
                  <a:gd name="T25" fmla="*/ 2419 h 3576"/>
                  <a:gd name="T26" fmla="*/ 4139 w 5760"/>
                  <a:gd name="T27" fmla="*/ 1990 h 3576"/>
                  <a:gd name="T28" fmla="*/ 3995 w 5760"/>
                  <a:gd name="T29" fmla="*/ 1414 h 3576"/>
                  <a:gd name="T30" fmla="*/ 3892 w 5760"/>
                  <a:gd name="T31" fmla="*/ 1074 h 3576"/>
                  <a:gd name="T32" fmla="*/ 3814 w 5760"/>
                  <a:gd name="T33" fmla="*/ 859 h 3576"/>
                  <a:gd name="T34" fmla="*/ 3725 w 5760"/>
                  <a:gd name="T35" fmla="*/ 658 h 3576"/>
                  <a:gd name="T36" fmla="*/ 3625 w 5760"/>
                  <a:gd name="T37" fmla="*/ 475 h 3576"/>
                  <a:gd name="T38" fmla="*/ 3510 w 5760"/>
                  <a:gd name="T39" fmla="*/ 317 h 3576"/>
                  <a:gd name="T40" fmla="*/ 3381 w 5760"/>
                  <a:gd name="T41" fmla="*/ 185 h 3576"/>
                  <a:gd name="T42" fmla="*/ 3234 w 5760"/>
                  <a:gd name="T43" fmla="*/ 85 h 3576"/>
                  <a:gd name="T44" fmla="*/ 3153 w 5760"/>
                  <a:gd name="T45" fmla="*/ 49 h 3576"/>
                  <a:gd name="T46" fmla="*/ 3067 w 5760"/>
                  <a:gd name="T47" fmla="*/ 23 h 3576"/>
                  <a:gd name="T48" fmla="*/ 2977 w 5760"/>
                  <a:gd name="T49" fmla="*/ 6 h 3576"/>
                  <a:gd name="T50" fmla="*/ 2881 w 5760"/>
                  <a:gd name="T51" fmla="*/ 0 h 3576"/>
                  <a:gd name="T52" fmla="*/ 2807 w 5760"/>
                  <a:gd name="T53" fmla="*/ 3 h 3576"/>
                  <a:gd name="T54" fmla="*/ 2715 w 5760"/>
                  <a:gd name="T55" fmla="*/ 17 h 3576"/>
                  <a:gd name="T56" fmla="*/ 2628 w 5760"/>
                  <a:gd name="T57" fmla="*/ 41 h 3576"/>
                  <a:gd name="T58" fmla="*/ 2546 w 5760"/>
                  <a:gd name="T59" fmla="*/ 76 h 3576"/>
                  <a:gd name="T60" fmla="*/ 2414 w 5760"/>
                  <a:gd name="T61" fmla="*/ 157 h 3576"/>
                  <a:gd name="T62" fmla="*/ 2280 w 5760"/>
                  <a:gd name="T63" fmla="*/ 281 h 3576"/>
                  <a:gd name="T64" fmla="*/ 2162 w 5760"/>
                  <a:gd name="T65" fmla="*/ 433 h 3576"/>
                  <a:gd name="T66" fmla="*/ 2059 w 5760"/>
                  <a:gd name="T67" fmla="*/ 610 h 3576"/>
                  <a:gd name="T68" fmla="*/ 1968 w 5760"/>
                  <a:gd name="T69" fmla="*/ 807 h 3576"/>
                  <a:gd name="T70" fmla="*/ 1888 w 5760"/>
                  <a:gd name="T71" fmla="*/ 1019 h 3576"/>
                  <a:gd name="T72" fmla="*/ 1799 w 5760"/>
                  <a:gd name="T73" fmla="*/ 1300 h 3576"/>
                  <a:gd name="T74" fmla="*/ 1677 w 5760"/>
                  <a:gd name="T75" fmla="*/ 1762 h 3576"/>
                  <a:gd name="T76" fmla="*/ 1539 w 5760"/>
                  <a:gd name="T77" fmla="*/ 2316 h 3576"/>
                  <a:gd name="T78" fmla="*/ 1438 w 5760"/>
                  <a:gd name="T79" fmla="*/ 2656 h 3576"/>
                  <a:gd name="T80" fmla="*/ 1391 w 5760"/>
                  <a:gd name="T81" fmla="*/ 2781 h 3576"/>
                  <a:gd name="T82" fmla="*/ 1318 w 5760"/>
                  <a:gd name="T83" fmla="*/ 2929 h 3576"/>
                  <a:gd name="T84" fmla="*/ 1231 w 5760"/>
                  <a:gd name="T85" fmla="*/ 3057 h 3576"/>
                  <a:gd name="T86" fmla="*/ 1133 w 5760"/>
                  <a:gd name="T87" fmla="*/ 3168 h 3576"/>
                  <a:gd name="T88" fmla="*/ 1026 w 5760"/>
                  <a:gd name="T89" fmla="*/ 3261 h 3576"/>
                  <a:gd name="T90" fmla="*/ 914 w 5760"/>
                  <a:gd name="T91" fmla="*/ 3339 h 3576"/>
                  <a:gd name="T92" fmla="*/ 798 w 5760"/>
                  <a:gd name="T93" fmla="*/ 3403 h 3576"/>
                  <a:gd name="T94" fmla="*/ 681 w 5760"/>
                  <a:gd name="T95" fmla="*/ 3454 h 3576"/>
                  <a:gd name="T96" fmla="*/ 454 w 5760"/>
                  <a:gd name="T97" fmla="*/ 3524 h 3576"/>
                  <a:gd name="T98" fmla="*/ 253 w 5760"/>
                  <a:gd name="T99" fmla="*/ 3561 h 3576"/>
                  <a:gd name="T100" fmla="*/ 98 w 5760"/>
                  <a:gd name="T101" fmla="*/ 3574 h 3576"/>
                  <a:gd name="T102" fmla="*/ 5760 w 5760"/>
                  <a:gd name="T103" fmla="*/ 3575 h 3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60" h="3576">
                    <a:moveTo>
                      <a:pt x="5760" y="3575"/>
                    </a:moveTo>
                    <a:lnTo>
                      <a:pt x="5760" y="3575"/>
                    </a:lnTo>
                    <a:lnTo>
                      <a:pt x="5748" y="3575"/>
                    </a:lnTo>
                    <a:lnTo>
                      <a:pt x="5715" y="3576"/>
                    </a:lnTo>
                    <a:lnTo>
                      <a:pt x="5662" y="3574"/>
                    </a:lnTo>
                    <a:lnTo>
                      <a:pt x="5628" y="3573"/>
                    </a:lnTo>
                    <a:lnTo>
                      <a:pt x="5591" y="3570"/>
                    </a:lnTo>
                    <a:lnTo>
                      <a:pt x="5551" y="3566"/>
                    </a:lnTo>
                    <a:lnTo>
                      <a:pt x="5507" y="3561"/>
                    </a:lnTo>
                    <a:lnTo>
                      <a:pt x="5461" y="3554"/>
                    </a:lnTo>
                    <a:lnTo>
                      <a:pt x="5412" y="3546"/>
                    </a:lnTo>
                    <a:lnTo>
                      <a:pt x="5360" y="3536"/>
                    </a:lnTo>
                    <a:lnTo>
                      <a:pt x="5306" y="3524"/>
                    </a:lnTo>
                    <a:lnTo>
                      <a:pt x="5251" y="3511"/>
                    </a:lnTo>
                    <a:lnTo>
                      <a:pt x="5195" y="3494"/>
                    </a:lnTo>
                    <a:lnTo>
                      <a:pt x="5138" y="3476"/>
                    </a:lnTo>
                    <a:lnTo>
                      <a:pt x="5079" y="3454"/>
                    </a:lnTo>
                    <a:lnTo>
                      <a:pt x="5050" y="3443"/>
                    </a:lnTo>
                    <a:lnTo>
                      <a:pt x="5021" y="3430"/>
                    </a:lnTo>
                    <a:lnTo>
                      <a:pt x="4992" y="3417"/>
                    </a:lnTo>
                    <a:lnTo>
                      <a:pt x="4963" y="3403"/>
                    </a:lnTo>
                    <a:lnTo>
                      <a:pt x="4933" y="3388"/>
                    </a:lnTo>
                    <a:lnTo>
                      <a:pt x="4904" y="3373"/>
                    </a:lnTo>
                    <a:lnTo>
                      <a:pt x="4875" y="3357"/>
                    </a:lnTo>
                    <a:lnTo>
                      <a:pt x="4846" y="3339"/>
                    </a:lnTo>
                    <a:lnTo>
                      <a:pt x="4818" y="3321"/>
                    </a:lnTo>
                    <a:lnTo>
                      <a:pt x="4790" y="3302"/>
                    </a:lnTo>
                    <a:lnTo>
                      <a:pt x="4762" y="3282"/>
                    </a:lnTo>
                    <a:lnTo>
                      <a:pt x="4734" y="3261"/>
                    </a:lnTo>
                    <a:lnTo>
                      <a:pt x="4707" y="3239"/>
                    </a:lnTo>
                    <a:lnTo>
                      <a:pt x="4680" y="3216"/>
                    </a:lnTo>
                    <a:lnTo>
                      <a:pt x="4653" y="3192"/>
                    </a:lnTo>
                    <a:lnTo>
                      <a:pt x="4627" y="3168"/>
                    </a:lnTo>
                    <a:lnTo>
                      <a:pt x="4602" y="3142"/>
                    </a:lnTo>
                    <a:lnTo>
                      <a:pt x="4577" y="3115"/>
                    </a:lnTo>
                    <a:lnTo>
                      <a:pt x="4553" y="3087"/>
                    </a:lnTo>
                    <a:lnTo>
                      <a:pt x="4529" y="3057"/>
                    </a:lnTo>
                    <a:lnTo>
                      <a:pt x="4507" y="3027"/>
                    </a:lnTo>
                    <a:lnTo>
                      <a:pt x="4484" y="2996"/>
                    </a:lnTo>
                    <a:lnTo>
                      <a:pt x="4463" y="2962"/>
                    </a:lnTo>
                    <a:lnTo>
                      <a:pt x="4443" y="2929"/>
                    </a:lnTo>
                    <a:lnTo>
                      <a:pt x="4423" y="2893"/>
                    </a:lnTo>
                    <a:lnTo>
                      <a:pt x="4404" y="2858"/>
                    </a:lnTo>
                    <a:lnTo>
                      <a:pt x="4387" y="2820"/>
                    </a:lnTo>
                    <a:lnTo>
                      <a:pt x="4369" y="2781"/>
                    </a:lnTo>
                    <a:lnTo>
                      <a:pt x="4369" y="2781"/>
                    </a:lnTo>
                    <a:lnTo>
                      <a:pt x="4353" y="2741"/>
                    </a:lnTo>
                    <a:lnTo>
                      <a:pt x="4338" y="2699"/>
                    </a:lnTo>
                    <a:lnTo>
                      <a:pt x="4322" y="2656"/>
                    </a:lnTo>
                    <a:lnTo>
                      <a:pt x="4308" y="2610"/>
                    </a:lnTo>
                    <a:lnTo>
                      <a:pt x="4278" y="2517"/>
                    </a:lnTo>
                    <a:lnTo>
                      <a:pt x="4249" y="2419"/>
                    </a:lnTo>
                    <a:lnTo>
                      <a:pt x="4221" y="2316"/>
                    </a:lnTo>
                    <a:lnTo>
                      <a:pt x="4194" y="2210"/>
                    </a:lnTo>
                    <a:lnTo>
                      <a:pt x="4166" y="2101"/>
                    </a:lnTo>
                    <a:lnTo>
                      <a:pt x="4139" y="1990"/>
                    </a:lnTo>
                    <a:lnTo>
                      <a:pt x="4083" y="1762"/>
                    </a:lnTo>
                    <a:lnTo>
                      <a:pt x="4055" y="1646"/>
                    </a:lnTo>
                    <a:lnTo>
                      <a:pt x="4025" y="1530"/>
                    </a:lnTo>
                    <a:lnTo>
                      <a:pt x="3995" y="1414"/>
                    </a:lnTo>
                    <a:lnTo>
                      <a:pt x="3962" y="1300"/>
                    </a:lnTo>
                    <a:lnTo>
                      <a:pt x="3928" y="1186"/>
                    </a:lnTo>
                    <a:lnTo>
                      <a:pt x="3910" y="1130"/>
                    </a:lnTo>
                    <a:lnTo>
                      <a:pt x="3892" y="1074"/>
                    </a:lnTo>
                    <a:lnTo>
                      <a:pt x="3873" y="1019"/>
                    </a:lnTo>
                    <a:lnTo>
                      <a:pt x="3854" y="965"/>
                    </a:lnTo>
                    <a:lnTo>
                      <a:pt x="3834" y="912"/>
                    </a:lnTo>
                    <a:lnTo>
                      <a:pt x="3814" y="859"/>
                    </a:lnTo>
                    <a:lnTo>
                      <a:pt x="3792" y="807"/>
                    </a:lnTo>
                    <a:lnTo>
                      <a:pt x="3771" y="756"/>
                    </a:lnTo>
                    <a:lnTo>
                      <a:pt x="3748" y="707"/>
                    </a:lnTo>
                    <a:lnTo>
                      <a:pt x="3725" y="658"/>
                    </a:lnTo>
                    <a:lnTo>
                      <a:pt x="3702" y="610"/>
                    </a:lnTo>
                    <a:lnTo>
                      <a:pt x="3677" y="564"/>
                    </a:lnTo>
                    <a:lnTo>
                      <a:pt x="3651" y="519"/>
                    </a:lnTo>
                    <a:lnTo>
                      <a:pt x="3625" y="475"/>
                    </a:lnTo>
                    <a:lnTo>
                      <a:pt x="3598" y="433"/>
                    </a:lnTo>
                    <a:lnTo>
                      <a:pt x="3570" y="392"/>
                    </a:lnTo>
                    <a:lnTo>
                      <a:pt x="3541" y="353"/>
                    </a:lnTo>
                    <a:lnTo>
                      <a:pt x="3510" y="317"/>
                    </a:lnTo>
                    <a:lnTo>
                      <a:pt x="3480" y="281"/>
                    </a:lnTo>
                    <a:lnTo>
                      <a:pt x="3448" y="246"/>
                    </a:lnTo>
                    <a:lnTo>
                      <a:pt x="3415" y="215"/>
                    </a:lnTo>
                    <a:lnTo>
                      <a:pt x="3381" y="185"/>
                    </a:lnTo>
                    <a:lnTo>
                      <a:pt x="3346" y="157"/>
                    </a:lnTo>
                    <a:lnTo>
                      <a:pt x="3309" y="131"/>
                    </a:lnTo>
                    <a:lnTo>
                      <a:pt x="3273" y="107"/>
                    </a:lnTo>
                    <a:lnTo>
                      <a:pt x="3234" y="85"/>
                    </a:lnTo>
                    <a:lnTo>
                      <a:pt x="3214" y="76"/>
                    </a:lnTo>
                    <a:lnTo>
                      <a:pt x="3194" y="66"/>
                    </a:lnTo>
                    <a:lnTo>
                      <a:pt x="3174" y="57"/>
                    </a:lnTo>
                    <a:lnTo>
                      <a:pt x="3153" y="49"/>
                    </a:lnTo>
                    <a:lnTo>
                      <a:pt x="3132" y="41"/>
                    </a:lnTo>
                    <a:lnTo>
                      <a:pt x="3111" y="35"/>
                    </a:lnTo>
                    <a:lnTo>
                      <a:pt x="3089" y="28"/>
                    </a:lnTo>
                    <a:lnTo>
                      <a:pt x="3067" y="23"/>
                    </a:lnTo>
                    <a:lnTo>
                      <a:pt x="3046" y="17"/>
                    </a:lnTo>
                    <a:lnTo>
                      <a:pt x="3023" y="13"/>
                    </a:lnTo>
                    <a:lnTo>
                      <a:pt x="2999" y="10"/>
                    </a:lnTo>
                    <a:lnTo>
                      <a:pt x="2977" y="6"/>
                    </a:lnTo>
                    <a:lnTo>
                      <a:pt x="2953" y="3"/>
                    </a:lnTo>
                    <a:lnTo>
                      <a:pt x="2929" y="2"/>
                    </a:lnTo>
                    <a:lnTo>
                      <a:pt x="2904" y="1"/>
                    </a:lnTo>
                    <a:lnTo>
                      <a:pt x="2881" y="0"/>
                    </a:lnTo>
                    <a:lnTo>
                      <a:pt x="2881" y="0"/>
                    </a:lnTo>
                    <a:lnTo>
                      <a:pt x="2856" y="1"/>
                    </a:lnTo>
                    <a:lnTo>
                      <a:pt x="2831" y="2"/>
                    </a:lnTo>
                    <a:lnTo>
                      <a:pt x="2807" y="3"/>
                    </a:lnTo>
                    <a:lnTo>
                      <a:pt x="2783" y="6"/>
                    </a:lnTo>
                    <a:lnTo>
                      <a:pt x="2761" y="10"/>
                    </a:lnTo>
                    <a:lnTo>
                      <a:pt x="2738" y="13"/>
                    </a:lnTo>
                    <a:lnTo>
                      <a:pt x="2715" y="17"/>
                    </a:lnTo>
                    <a:lnTo>
                      <a:pt x="2693" y="23"/>
                    </a:lnTo>
                    <a:lnTo>
                      <a:pt x="2671" y="28"/>
                    </a:lnTo>
                    <a:lnTo>
                      <a:pt x="2649" y="35"/>
                    </a:lnTo>
                    <a:lnTo>
                      <a:pt x="2628" y="41"/>
                    </a:lnTo>
                    <a:lnTo>
                      <a:pt x="2607" y="49"/>
                    </a:lnTo>
                    <a:lnTo>
                      <a:pt x="2587" y="57"/>
                    </a:lnTo>
                    <a:lnTo>
                      <a:pt x="2566" y="66"/>
                    </a:lnTo>
                    <a:lnTo>
                      <a:pt x="2546" y="76"/>
                    </a:lnTo>
                    <a:lnTo>
                      <a:pt x="2526" y="85"/>
                    </a:lnTo>
                    <a:lnTo>
                      <a:pt x="2487" y="107"/>
                    </a:lnTo>
                    <a:lnTo>
                      <a:pt x="2451" y="131"/>
                    </a:lnTo>
                    <a:lnTo>
                      <a:pt x="2414" y="157"/>
                    </a:lnTo>
                    <a:lnTo>
                      <a:pt x="2379" y="185"/>
                    </a:lnTo>
                    <a:lnTo>
                      <a:pt x="2345" y="215"/>
                    </a:lnTo>
                    <a:lnTo>
                      <a:pt x="2312" y="246"/>
                    </a:lnTo>
                    <a:lnTo>
                      <a:pt x="2280" y="281"/>
                    </a:lnTo>
                    <a:lnTo>
                      <a:pt x="2250" y="317"/>
                    </a:lnTo>
                    <a:lnTo>
                      <a:pt x="2219" y="353"/>
                    </a:lnTo>
                    <a:lnTo>
                      <a:pt x="2190" y="392"/>
                    </a:lnTo>
                    <a:lnTo>
                      <a:pt x="2162" y="433"/>
                    </a:lnTo>
                    <a:lnTo>
                      <a:pt x="2135" y="475"/>
                    </a:lnTo>
                    <a:lnTo>
                      <a:pt x="2109" y="519"/>
                    </a:lnTo>
                    <a:lnTo>
                      <a:pt x="2083" y="564"/>
                    </a:lnTo>
                    <a:lnTo>
                      <a:pt x="2059" y="610"/>
                    </a:lnTo>
                    <a:lnTo>
                      <a:pt x="2035" y="658"/>
                    </a:lnTo>
                    <a:lnTo>
                      <a:pt x="2012" y="707"/>
                    </a:lnTo>
                    <a:lnTo>
                      <a:pt x="1989" y="756"/>
                    </a:lnTo>
                    <a:lnTo>
                      <a:pt x="1968" y="807"/>
                    </a:lnTo>
                    <a:lnTo>
                      <a:pt x="1947" y="859"/>
                    </a:lnTo>
                    <a:lnTo>
                      <a:pt x="1926" y="912"/>
                    </a:lnTo>
                    <a:lnTo>
                      <a:pt x="1906" y="965"/>
                    </a:lnTo>
                    <a:lnTo>
                      <a:pt x="1888" y="1019"/>
                    </a:lnTo>
                    <a:lnTo>
                      <a:pt x="1868" y="1074"/>
                    </a:lnTo>
                    <a:lnTo>
                      <a:pt x="1850" y="1130"/>
                    </a:lnTo>
                    <a:lnTo>
                      <a:pt x="1832" y="1186"/>
                    </a:lnTo>
                    <a:lnTo>
                      <a:pt x="1799" y="1300"/>
                    </a:lnTo>
                    <a:lnTo>
                      <a:pt x="1767" y="1414"/>
                    </a:lnTo>
                    <a:lnTo>
                      <a:pt x="1735" y="1530"/>
                    </a:lnTo>
                    <a:lnTo>
                      <a:pt x="1706" y="1646"/>
                    </a:lnTo>
                    <a:lnTo>
                      <a:pt x="1677" y="1762"/>
                    </a:lnTo>
                    <a:lnTo>
                      <a:pt x="1621" y="1990"/>
                    </a:lnTo>
                    <a:lnTo>
                      <a:pt x="1594" y="2101"/>
                    </a:lnTo>
                    <a:lnTo>
                      <a:pt x="1567" y="2210"/>
                    </a:lnTo>
                    <a:lnTo>
                      <a:pt x="1539" y="2316"/>
                    </a:lnTo>
                    <a:lnTo>
                      <a:pt x="1511" y="2419"/>
                    </a:lnTo>
                    <a:lnTo>
                      <a:pt x="1482" y="2517"/>
                    </a:lnTo>
                    <a:lnTo>
                      <a:pt x="1453" y="2610"/>
                    </a:lnTo>
                    <a:lnTo>
                      <a:pt x="1438" y="2656"/>
                    </a:lnTo>
                    <a:lnTo>
                      <a:pt x="1422" y="2699"/>
                    </a:lnTo>
                    <a:lnTo>
                      <a:pt x="1407" y="2741"/>
                    </a:lnTo>
                    <a:lnTo>
                      <a:pt x="1391" y="2781"/>
                    </a:lnTo>
                    <a:lnTo>
                      <a:pt x="1391" y="2781"/>
                    </a:lnTo>
                    <a:lnTo>
                      <a:pt x="1373" y="2820"/>
                    </a:lnTo>
                    <a:lnTo>
                      <a:pt x="1356" y="2858"/>
                    </a:lnTo>
                    <a:lnTo>
                      <a:pt x="1338" y="2893"/>
                    </a:lnTo>
                    <a:lnTo>
                      <a:pt x="1318" y="2929"/>
                    </a:lnTo>
                    <a:lnTo>
                      <a:pt x="1298" y="2962"/>
                    </a:lnTo>
                    <a:lnTo>
                      <a:pt x="1276" y="2996"/>
                    </a:lnTo>
                    <a:lnTo>
                      <a:pt x="1253" y="3027"/>
                    </a:lnTo>
                    <a:lnTo>
                      <a:pt x="1231" y="3057"/>
                    </a:lnTo>
                    <a:lnTo>
                      <a:pt x="1208" y="3087"/>
                    </a:lnTo>
                    <a:lnTo>
                      <a:pt x="1183" y="3115"/>
                    </a:lnTo>
                    <a:lnTo>
                      <a:pt x="1158" y="3142"/>
                    </a:lnTo>
                    <a:lnTo>
                      <a:pt x="1133" y="3168"/>
                    </a:lnTo>
                    <a:lnTo>
                      <a:pt x="1107" y="3192"/>
                    </a:lnTo>
                    <a:lnTo>
                      <a:pt x="1080" y="3216"/>
                    </a:lnTo>
                    <a:lnTo>
                      <a:pt x="1055" y="3239"/>
                    </a:lnTo>
                    <a:lnTo>
                      <a:pt x="1026" y="3261"/>
                    </a:lnTo>
                    <a:lnTo>
                      <a:pt x="999" y="3282"/>
                    </a:lnTo>
                    <a:lnTo>
                      <a:pt x="971" y="3302"/>
                    </a:lnTo>
                    <a:lnTo>
                      <a:pt x="942" y="3321"/>
                    </a:lnTo>
                    <a:lnTo>
                      <a:pt x="914" y="3339"/>
                    </a:lnTo>
                    <a:lnTo>
                      <a:pt x="885" y="3357"/>
                    </a:lnTo>
                    <a:lnTo>
                      <a:pt x="857" y="3373"/>
                    </a:lnTo>
                    <a:lnTo>
                      <a:pt x="828" y="3388"/>
                    </a:lnTo>
                    <a:lnTo>
                      <a:pt x="798" y="3403"/>
                    </a:lnTo>
                    <a:lnTo>
                      <a:pt x="768" y="3417"/>
                    </a:lnTo>
                    <a:lnTo>
                      <a:pt x="739" y="3430"/>
                    </a:lnTo>
                    <a:lnTo>
                      <a:pt x="710" y="3443"/>
                    </a:lnTo>
                    <a:lnTo>
                      <a:pt x="681" y="3454"/>
                    </a:lnTo>
                    <a:lnTo>
                      <a:pt x="622" y="3476"/>
                    </a:lnTo>
                    <a:lnTo>
                      <a:pt x="565" y="3494"/>
                    </a:lnTo>
                    <a:lnTo>
                      <a:pt x="509" y="3511"/>
                    </a:lnTo>
                    <a:lnTo>
                      <a:pt x="454" y="3524"/>
                    </a:lnTo>
                    <a:lnTo>
                      <a:pt x="400" y="3536"/>
                    </a:lnTo>
                    <a:lnTo>
                      <a:pt x="349" y="3546"/>
                    </a:lnTo>
                    <a:lnTo>
                      <a:pt x="299" y="3554"/>
                    </a:lnTo>
                    <a:lnTo>
                      <a:pt x="253" y="3561"/>
                    </a:lnTo>
                    <a:lnTo>
                      <a:pt x="210" y="3566"/>
                    </a:lnTo>
                    <a:lnTo>
                      <a:pt x="169" y="3570"/>
                    </a:lnTo>
                    <a:lnTo>
                      <a:pt x="132" y="3573"/>
                    </a:lnTo>
                    <a:lnTo>
                      <a:pt x="98" y="3574"/>
                    </a:lnTo>
                    <a:lnTo>
                      <a:pt x="45" y="3576"/>
                    </a:lnTo>
                    <a:lnTo>
                      <a:pt x="12" y="3575"/>
                    </a:lnTo>
                    <a:lnTo>
                      <a:pt x="0" y="3575"/>
                    </a:lnTo>
                    <a:lnTo>
                      <a:pt x="5760" y="35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6" name="TextBox 10"/>
              <p:cNvSpPr txBox="1"/>
              <p:nvPr/>
            </p:nvSpPr>
            <p:spPr bwMode="auto">
              <a:xfrm>
                <a:off x="7900625" y="998508"/>
                <a:ext cx="429605" cy="3955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t" anchorCtr="0">
                <a:normAutofit/>
                <a:scene3d>
                  <a:camera prst="orthographicFront"/>
                  <a:lightRig rig="threePt" dir="t"/>
                </a:scene3d>
                <a:sp3d contourW="12700">
                  <a:bevelT w="0" h="0"/>
                </a:sp3d>
              </a:bodyPr>
              <a:lstStyle/>
              <a:p>
                <a:pPr marL="0" lvl="1" indent="-173355"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GB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Longer delivery </a:t>
                </a:r>
                <a:r>
                  <a:rPr lang="en-US" altLang="en-US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→</a:t>
                </a:r>
                <a:r>
                  <a:rPr lang="en-US" altLang="en-GB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cancellations</a:t>
                </a:r>
                <a:endParaRPr lang="en-US" altLang="en-GB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7" name="Freeform: Shape 6"/>
              <p:cNvSpPr/>
              <p:nvPr/>
            </p:nvSpPr>
            <p:spPr bwMode="auto">
              <a:xfrm>
                <a:off x="8716563" y="2041280"/>
                <a:ext cx="2556284" cy="1906434"/>
              </a:xfrm>
              <a:custGeom>
                <a:avLst/>
                <a:gdLst>
                  <a:gd name="T0" fmla="*/ 5715 w 5760"/>
                  <a:gd name="T1" fmla="*/ 3576 h 3576"/>
                  <a:gd name="T2" fmla="*/ 5551 w 5760"/>
                  <a:gd name="T3" fmla="*/ 3566 h 3576"/>
                  <a:gd name="T4" fmla="*/ 5360 w 5760"/>
                  <a:gd name="T5" fmla="*/ 3536 h 3576"/>
                  <a:gd name="T6" fmla="*/ 5138 w 5760"/>
                  <a:gd name="T7" fmla="*/ 3476 h 3576"/>
                  <a:gd name="T8" fmla="*/ 4992 w 5760"/>
                  <a:gd name="T9" fmla="*/ 3417 h 3576"/>
                  <a:gd name="T10" fmla="*/ 4875 w 5760"/>
                  <a:gd name="T11" fmla="*/ 3357 h 3576"/>
                  <a:gd name="T12" fmla="*/ 4762 w 5760"/>
                  <a:gd name="T13" fmla="*/ 3282 h 3576"/>
                  <a:gd name="T14" fmla="*/ 4653 w 5760"/>
                  <a:gd name="T15" fmla="*/ 3192 h 3576"/>
                  <a:gd name="T16" fmla="*/ 4553 w 5760"/>
                  <a:gd name="T17" fmla="*/ 3087 h 3576"/>
                  <a:gd name="T18" fmla="*/ 4463 w 5760"/>
                  <a:gd name="T19" fmla="*/ 2962 h 3576"/>
                  <a:gd name="T20" fmla="*/ 4387 w 5760"/>
                  <a:gd name="T21" fmla="*/ 2820 h 3576"/>
                  <a:gd name="T22" fmla="*/ 4338 w 5760"/>
                  <a:gd name="T23" fmla="*/ 2699 h 3576"/>
                  <a:gd name="T24" fmla="*/ 4249 w 5760"/>
                  <a:gd name="T25" fmla="*/ 2419 h 3576"/>
                  <a:gd name="T26" fmla="*/ 4139 w 5760"/>
                  <a:gd name="T27" fmla="*/ 1990 h 3576"/>
                  <a:gd name="T28" fmla="*/ 3995 w 5760"/>
                  <a:gd name="T29" fmla="*/ 1414 h 3576"/>
                  <a:gd name="T30" fmla="*/ 3892 w 5760"/>
                  <a:gd name="T31" fmla="*/ 1074 h 3576"/>
                  <a:gd name="T32" fmla="*/ 3814 w 5760"/>
                  <a:gd name="T33" fmla="*/ 859 h 3576"/>
                  <a:gd name="T34" fmla="*/ 3725 w 5760"/>
                  <a:gd name="T35" fmla="*/ 658 h 3576"/>
                  <a:gd name="T36" fmla="*/ 3625 w 5760"/>
                  <a:gd name="T37" fmla="*/ 475 h 3576"/>
                  <a:gd name="T38" fmla="*/ 3510 w 5760"/>
                  <a:gd name="T39" fmla="*/ 317 h 3576"/>
                  <a:gd name="T40" fmla="*/ 3381 w 5760"/>
                  <a:gd name="T41" fmla="*/ 185 h 3576"/>
                  <a:gd name="T42" fmla="*/ 3234 w 5760"/>
                  <a:gd name="T43" fmla="*/ 85 h 3576"/>
                  <a:gd name="T44" fmla="*/ 3153 w 5760"/>
                  <a:gd name="T45" fmla="*/ 49 h 3576"/>
                  <a:gd name="T46" fmla="*/ 3067 w 5760"/>
                  <a:gd name="T47" fmla="*/ 23 h 3576"/>
                  <a:gd name="T48" fmla="*/ 2977 w 5760"/>
                  <a:gd name="T49" fmla="*/ 6 h 3576"/>
                  <a:gd name="T50" fmla="*/ 2881 w 5760"/>
                  <a:gd name="T51" fmla="*/ 0 h 3576"/>
                  <a:gd name="T52" fmla="*/ 2807 w 5760"/>
                  <a:gd name="T53" fmla="*/ 3 h 3576"/>
                  <a:gd name="T54" fmla="*/ 2715 w 5760"/>
                  <a:gd name="T55" fmla="*/ 17 h 3576"/>
                  <a:gd name="T56" fmla="*/ 2628 w 5760"/>
                  <a:gd name="T57" fmla="*/ 41 h 3576"/>
                  <a:gd name="T58" fmla="*/ 2546 w 5760"/>
                  <a:gd name="T59" fmla="*/ 76 h 3576"/>
                  <a:gd name="T60" fmla="*/ 2414 w 5760"/>
                  <a:gd name="T61" fmla="*/ 157 h 3576"/>
                  <a:gd name="T62" fmla="*/ 2280 w 5760"/>
                  <a:gd name="T63" fmla="*/ 281 h 3576"/>
                  <a:gd name="T64" fmla="*/ 2162 w 5760"/>
                  <a:gd name="T65" fmla="*/ 433 h 3576"/>
                  <a:gd name="T66" fmla="*/ 2059 w 5760"/>
                  <a:gd name="T67" fmla="*/ 610 h 3576"/>
                  <a:gd name="T68" fmla="*/ 1968 w 5760"/>
                  <a:gd name="T69" fmla="*/ 807 h 3576"/>
                  <a:gd name="T70" fmla="*/ 1888 w 5760"/>
                  <a:gd name="T71" fmla="*/ 1019 h 3576"/>
                  <a:gd name="T72" fmla="*/ 1799 w 5760"/>
                  <a:gd name="T73" fmla="*/ 1300 h 3576"/>
                  <a:gd name="T74" fmla="*/ 1677 w 5760"/>
                  <a:gd name="T75" fmla="*/ 1762 h 3576"/>
                  <a:gd name="T76" fmla="*/ 1539 w 5760"/>
                  <a:gd name="T77" fmla="*/ 2316 h 3576"/>
                  <a:gd name="T78" fmla="*/ 1438 w 5760"/>
                  <a:gd name="T79" fmla="*/ 2656 h 3576"/>
                  <a:gd name="T80" fmla="*/ 1391 w 5760"/>
                  <a:gd name="T81" fmla="*/ 2781 h 3576"/>
                  <a:gd name="T82" fmla="*/ 1318 w 5760"/>
                  <a:gd name="T83" fmla="*/ 2929 h 3576"/>
                  <a:gd name="T84" fmla="*/ 1231 w 5760"/>
                  <a:gd name="T85" fmla="*/ 3057 h 3576"/>
                  <a:gd name="T86" fmla="*/ 1133 w 5760"/>
                  <a:gd name="T87" fmla="*/ 3168 h 3576"/>
                  <a:gd name="T88" fmla="*/ 1026 w 5760"/>
                  <a:gd name="T89" fmla="*/ 3261 h 3576"/>
                  <a:gd name="T90" fmla="*/ 914 w 5760"/>
                  <a:gd name="T91" fmla="*/ 3339 h 3576"/>
                  <a:gd name="T92" fmla="*/ 798 w 5760"/>
                  <a:gd name="T93" fmla="*/ 3403 h 3576"/>
                  <a:gd name="T94" fmla="*/ 681 w 5760"/>
                  <a:gd name="T95" fmla="*/ 3454 h 3576"/>
                  <a:gd name="T96" fmla="*/ 454 w 5760"/>
                  <a:gd name="T97" fmla="*/ 3524 h 3576"/>
                  <a:gd name="T98" fmla="*/ 253 w 5760"/>
                  <a:gd name="T99" fmla="*/ 3561 h 3576"/>
                  <a:gd name="T100" fmla="*/ 98 w 5760"/>
                  <a:gd name="T101" fmla="*/ 3574 h 3576"/>
                  <a:gd name="T102" fmla="*/ 5760 w 5760"/>
                  <a:gd name="T103" fmla="*/ 3575 h 3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60" h="3576">
                    <a:moveTo>
                      <a:pt x="5760" y="3575"/>
                    </a:moveTo>
                    <a:lnTo>
                      <a:pt x="5760" y="3575"/>
                    </a:lnTo>
                    <a:lnTo>
                      <a:pt x="5748" y="3575"/>
                    </a:lnTo>
                    <a:lnTo>
                      <a:pt x="5715" y="3576"/>
                    </a:lnTo>
                    <a:lnTo>
                      <a:pt x="5662" y="3574"/>
                    </a:lnTo>
                    <a:lnTo>
                      <a:pt x="5628" y="3573"/>
                    </a:lnTo>
                    <a:lnTo>
                      <a:pt x="5591" y="3570"/>
                    </a:lnTo>
                    <a:lnTo>
                      <a:pt x="5551" y="3566"/>
                    </a:lnTo>
                    <a:lnTo>
                      <a:pt x="5507" y="3561"/>
                    </a:lnTo>
                    <a:lnTo>
                      <a:pt x="5461" y="3554"/>
                    </a:lnTo>
                    <a:lnTo>
                      <a:pt x="5412" y="3546"/>
                    </a:lnTo>
                    <a:lnTo>
                      <a:pt x="5360" y="3536"/>
                    </a:lnTo>
                    <a:lnTo>
                      <a:pt x="5306" y="3524"/>
                    </a:lnTo>
                    <a:lnTo>
                      <a:pt x="5251" y="3511"/>
                    </a:lnTo>
                    <a:lnTo>
                      <a:pt x="5195" y="3494"/>
                    </a:lnTo>
                    <a:lnTo>
                      <a:pt x="5138" y="3476"/>
                    </a:lnTo>
                    <a:lnTo>
                      <a:pt x="5079" y="3454"/>
                    </a:lnTo>
                    <a:lnTo>
                      <a:pt x="5050" y="3443"/>
                    </a:lnTo>
                    <a:lnTo>
                      <a:pt x="5021" y="3430"/>
                    </a:lnTo>
                    <a:lnTo>
                      <a:pt x="4992" y="3417"/>
                    </a:lnTo>
                    <a:lnTo>
                      <a:pt x="4963" y="3403"/>
                    </a:lnTo>
                    <a:lnTo>
                      <a:pt x="4933" y="3388"/>
                    </a:lnTo>
                    <a:lnTo>
                      <a:pt x="4904" y="3373"/>
                    </a:lnTo>
                    <a:lnTo>
                      <a:pt x="4875" y="3357"/>
                    </a:lnTo>
                    <a:lnTo>
                      <a:pt x="4846" y="3339"/>
                    </a:lnTo>
                    <a:lnTo>
                      <a:pt x="4818" y="3321"/>
                    </a:lnTo>
                    <a:lnTo>
                      <a:pt x="4790" y="3302"/>
                    </a:lnTo>
                    <a:lnTo>
                      <a:pt x="4762" y="3282"/>
                    </a:lnTo>
                    <a:lnTo>
                      <a:pt x="4734" y="3261"/>
                    </a:lnTo>
                    <a:lnTo>
                      <a:pt x="4707" y="3239"/>
                    </a:lnTo>
                    <a:lnTo>
                      <a:pt x="4680" y="3216"/>
                    </a:lnTo>
                    <a:lnTo>
                      <a:pt x="4653" y="3192"/>
                    </a:lnTo>
                    <a:lnTo>
                      <a:pt x="4627" y="3168"/>
                    </a:lnTo>
                    <a:lnTo>
                      <a:pt x="4602" y="3142"/>
                    </a:lnTo>
                    <a:lnTo>
                      <a:pt x="4577" y="3115"/>
                    </a:lnTo>
                    <a:lnTo>
                      <a:pt x="4553" y="3087"/>
                    </a:lnTo>
                    <a:lnTo>
                      <a:pt x="4529" y="3057"/>
                    </a:lnTo>
                    <a:lnTo>
                      <a:pt x="4507" y="3027"/>
                    </a:lnTo>
                    <a:lnTo>
                      <a:pt x="4484" y="2996"/>
                    </a:lnTo>
                    <a:lnTo>
                      <a:pt x="4463" y="2962"/>
                    </a:lnTo>
                    <a:lnTo>
                      <a:pt x="4443" y="2929"/>
                    </a:lnTo>
                    <a:lnTo>
                      <a:pt x="4423" y="2893"/>
                    </a:lnTo>
                    <a:lnTo>
                      <a:pt x="4404" y="2858"/>
                    </a:lnTo>
                    <a:lnTo>
                      <a:pt x="4387" y="2820"/>
                    </a:lnTo>
                    <a:lnTo>
                      <a:pt x="4369" y="2781"/>
                    </a:lnTo>
                    <a:lnTo>
                      <a:pt x="4369" y="2781"/>
                    </a:lnTo>
                    <a:lnTo>
                      <a:pt x="4353" y="2741"/>
                    </a:lnTo>
                    <a:lnTo>
                      <a:pt x="4338" y="2699"/>
                    </a:lnTo>
                    <a:lnTo>
                      <a:pt x="4322" y="2656"/>
                    </a:lnTo>
                    <a:lnTo>
                      <a:pt x="4308" y="2610"/>
                    </a:lnTo>
                    <a:lnTo>
                      <a:pt x="4278" y="2517"/>
                    </a:lnTo>
                    <a:lnTo>
                      <a:pt x="4249" y="2419"/>
                    </a:lnTo>
                    <a:lnTo>
                      <a:pt x="4221" y="2316"/>
                    </a:lnTo>
                    <a:lnTo>
                      <a:pt x="4194" y="2210"/>
                    </a:lnTo>
                    <a:lnTo>
                      <a:pt x="4166" y="2101"/>
                    </a:lnTo>
                    <a:lnTo>
                      <a:pt x="4139" y="1990"/>
                    </a:lnTo>
                    <a:lnTo>
                      <a:pt x="4083" y="1762"/>
                    </a:lnTo>
                    <a:lnTo>
                      <a:pt x="4055" y="1646"/>
                    </a:lnTo>
                    <a:lnTo>
                      <a:pt x="4025" y="1530"/>
                    </a:lnTo>
                    <a:lnTo>
                      <a:pt x="3995" y="1414"/>
                    </a:lnTo>
                    <a:lnTo>
                      <a:pt x="3962" y="1300"/>
                    </a:lnTo>
                    <a:lnTo>
                      <a:pt x="3928" y="1186"/>
                    </a:lnTo>
                    <a:lnTo>
                      <a:pt x="3910" y="1130"/>
                    </a:lnTo>
                    <a:lnTo>
                      <a:pt x="3892" y="1074"/>
                    </a:lnTo>
                    <a:lnTo>
                      <a:pt x="3873" y="1019"/>
                    </a:lnTo>
                    <a:lnTo>
                      <a:pt x="3854" y="965"/>
                    </a:lnTo>
                    <a:lnTo>
                      <a:pt x="3834" y="912"/>
                    </a:lnTo>
                    <a:lnTo>
                      <a:pt x="3814" y="859"/>
                    </a:lnTo>
                    <a:lnTo>
                      <a:pt x="3792" y="807"/>
                    </a:lnTo>
                    <a:lnTo>
                      <a:pt x="3771" y="756"/>
                    </a:lnTo>
                    <a:lnTo>
                      <a:pt x="3748" y="707"/>
                    </a:lnTo>
                    <a:lnTo>
                      <a:pt x="3725" y="658"/>
                    </a:lnTo>
                    <a:lnTo>
                      <a:pt x="3702" y="610"/>
                    </a:lnTo>
                    <a:lnTo>
                      <a:pt x="3677" y="564"/>
                    </a:lnTo>
                    <a:lnTo>
                      <a:pt x="3651" y="519"/>
                    </a:lnTo>
                    <a:lnTo>
                      <a:pt x="3625" y="475"/>
                    </a:lnTo>
                    <a:lnTo>
                      <a:pt x="3598" y="433"/>
                    </a:lnTo>
                    <a:lnTo>
                      <a:pt x="3570" y="392"/>
                    </a:lnTo>
                    <a:lnTo>
                      <a:pt x="3541" y="353"/>
                    </a:lnTo>
                    <a:lnTo>
                      <a:pt x="3510" y="317"/>
                    </a:lnTo>
                    <a:lnTo>
                      <a:pt x="3480" y="281"/>
                    </a:lnTo>
                    <a:lnTo>
                      <a:pt x="3448" y="246"/>
                    </a:lnTo>
                    <a:lnTo>
                      <a:pt x="3415" y="215"/>
                    </a:lnTo>
                    <a:lnTo>
                      <a:pt x="3381" y="185"/>
                    </a:lnTo>
                    <a:lnTo>
                      <a:pt x="3346" y="157"/>
                    </a:lnTo>
                    <a:lnTo>
                      <a:pt x="3309" y="131"/>
                    </a:lnTo>
                    <a:lnTo>
                      <a:pt x="3273" y="107"/>
                    </a:lnTo>
                    <a:lnTo>
                      <a:pt x="3234" y="85"/>
                    </a:lnTo>
                    <a:lnTo>
                      <a:pt x="3214" y="76"/>
                    </a:lnTo>
                    <a:lnTo>
                      <a:pt x="3194" y="66"/>
                    </a:lnTo>
                    <a:lnTo>
                      <a:pt x="3174" y="57"/>
                    </a:lnTo>
                    <a:lnTo>
                      <a:pt x="3153" y="49"/>
                    </a:lnTo>
                    <a:lnTo>
                      <a:pt x="3132" y="41"/>
                    </a:lnTo>
                    <a:lnTo>
                      <a:pt x="3111" y="35"/>
                    </a:lnTo>
                    <a:lnTo>
                      <a:pt x="3089" y="28"/>
                    </a:lnTo>
                    <a:lnTo>
                      <a:pt x="3067" y="23"/>
                    </a:lnTo>
                    <a:lnTo>
                      <a:pt x="3046" y="17"/>
                    </a:lnTo>
                    <a:lnTo>
                      <a:pt x="3023" y="13"/>
                    </a:lnTo>
                    <a:lnTo>
                      <a:pt x="2999" y="10"/>
                    </a:lnTo>
                    <a:lnTo>
                      <a:pt x="2977" y="6"/>
                    </a:lnTo>
                    <a:lnTo>
                      <a:pt x="2953" y="3"/>
                    </a:lnTo>
                    <a:lnTo>
                      <a:pt x="2929" y="2"/>
                    </a:lnTo>
                    <a:lnTo>
                      <a:pt x="2904" y="1"/>
                    </a:lnTo>
                    <a:lnTo>
                      <a:pt x="2881" y="0"/>
                    </a:lnTo>
                    <a:lnTo>
                      <a:pt x="2881" y="0"/>
                    </a:lnTo>
                    <a:lnTo>
                      <a:pt x="2856" y="1"/>
                    </a:lnTo>
                    <a:lnTo>
                      <a:pt x="2831" y="2"/>
                    </a:lnTo>
                    <a:lnTo>
                      <a:pt x="2807" y="3"/>
                    </a:lnTo>
                    <a:lnTo>
                      <a:pt x="2783" y="6"/>
                    </a:lnTo>
                    <a:lnTo>
                      <a:pt x="2761" y="10"/>
                    </a:lnTo>
                    <a:lnTo>
                      <a:pt x="2738" y="13"/>
                    </a:lnTo>
                    <a:lnTo>
                      <a:pt x="2715" y="17"/>
                    </a:lnTo>
                    <a:lnTo>
                      <a:pt x="2693" y="23"/>
                    </a:lnTo>
                    <a:lnTo>
                      <a:pt x="2671" y="28"/>
                    </a:lnTo>
                    <a:lnTo>
                      <a:pt x="2649" y="35"/>
                    </a:lnTo>
                    <a:lnTo>
                      <a:pt x="2628" y="41"/>
                    </a:lnTo>
                    <a:lnTo>
                      <a:pt x="2607" y="49"/>
                    </a:lnTo>
                    <a:lnTo>
                      <a:pt x="2587" y="57"/>
                    </a:lnTo>
                    <a:lnTo>
                      <a:pt x="2566" y="66"/>
                    </a:lnTo>
                    <a:lnTo>
                      <a:pt x="2546" y="76"/>
                    </a:lnTo>
                    <a:lnTo>
                      <a:pt x="2526" y="85"/>
                    </a:lnTo>
                    <a:lnTo>
                      <a:pt x="2487" y="107"/>
                    </a:lnTo>
                    <a:lnTo>
                      <a:pt x="2451" y="131"/>
                    </a:lnTo>
                    <a:lnTo>
                      <a:pt x="2414" y="157"/>
                    </a:lnTo>
                    <a:lnTo>
                      <a:pt x="2379" y="185"/>
                    </a:lnTo>
                    <a:lnTo>
                      <a:pt x="2345" y="215"/>
                    </a:lnTo>
                    <a:lnTo>
                      <a:pt x="2312" y="246"/>
                    </a:lnTo>
                    <a:lnTo>
                      <a:pt x="2280" y="281"/>
                    </a:lnTo>
                    <a:lnTo>
                      <a:pt x="2250" y="317"/>
                    </a:lnTo>
                    <a:lnTo>
                      <a:pt x="2219" y="353"/>
                    </a:lnTo>
                    <a:lnTo>
                      <a:pt x="2190" y="392"/>
                    </a:lnTo>
                    <a:lnTo>
                      <a:pt x="2162" y="433"/>
                    </a:lnTo>
                    <a:lnTo>
                      <a:pt x="2135" y="475"/>
                    </a:lnTo>
                    <a:lnTo>
                      <a:pt x="2109" y="519"/>
                    </a:lnTo>
                    <a:lnTo>
                      <a:pt x="2083" y="564"/>
                    </a:lnTo>
                    <a:lnTo>
                      <a:pt x="2059" y="610"/>
                    </a:lnTo>
                    <a:lnTo>
                      <a:pt x="2035" y="658"/>
                    </a:lnTo>
                    <a:lnTo>
                      <a:pt x="2012" y="707"/>
                    </a:lnTo>
                    <a:lnTo>
                      <a:pt x="1989" y="756"/>
                    </a:lnTo>
                    <a:lnTo>
                      <a:pt x="1968" y="807"/>
                    </a:lnTo>
                    <a:lnTo>
                      <a:pt x="1947" y="859"/>
                    </a:lnTo>
                    <a:lnTo>
                      <a:pt x="1926" y="912"/>
                    </a:lnTo>
                    <a:lnTo>
                      <a:pt x="1906" y="965"/>
                    </a:lnTo>
                    <a:lnTo>
                      <a:pt x="1888" y="1019"/>
                    </a:lnTo>
                    <a:lnTo>
                      <a:pt x="1868" y="1074"/>
                    </a:lnTo>
                    <a:lnTo>
                      <a:pt x="1850" y="1130"/>
                    </a:lnTo>
                    <a:lnTo>
                      <a:pt x="1832" y="1186"/>
                    </a:lnTo>
                    <a:lnTo>
                      <a:pt x="1799" y="1300"/>
                    </a:lnTo>
                    <a:lnTo>
                      <a:pt x="1767" y="1414"/>
                    </a:lnTo>
                    <a:lnTo>
                      <a:pt x="1735" y="1530"/>
                    </a:lnTo>
                    <a:lnTo>
                      <a:pt x="1706" y="1646"/>
                    </a:lnTo>
                    <a:lnTo>
                      <a:pt x="1677" y="1762"/>
                    </a:lnTo>
                    <a:lnTo>
                      <a:pt x="1621" y="1990"/>
                    </a:lnTo>
                    <a:lnTo>
                      <a:pt x="1594" y="2101"/>
                    </a:lnTo>
                    <a:lnTo>
                      <a:pt x="1567" y="2210"/>
                    </a:lnTo>
                    <a:lnTo>
                      <a:pt x="1539" y="2316"/>
                    </a:lnTo>
                    <a:lnTo>
                      <a:pt x="1511" y="2419"/>
                    </a:lnTo>
                    <a:lnTo>
                      <a:pt x="1482" y="2517"/>
                    </a:lnTo>
                    <a:lnTo>
                      <a:pt x="1453" y="2610"/>
                    </a:lnTo>
                    <a:lnTo>
                      <a:pt x="1438" y="2656"/>
                    </a:lnTo>
                    <a:lnTo>
                      <a:pt x="1422" y="2699"/>
                    </a:lnTo>
                    <a:lnTo>
                      <a:pt x="1407" y="2741"/>
                    </a:lnTo>
                    <a:lnTo>
                      <a:pt x="1391" y="2781"/>
                    </a:lnTo>
                    <a:lnTo>
                      <a:pt x="1391" y="2781"/>
                    </a:lnTo>
                    <a:lnTo>
                      <a:pt x="1373" y="2820"/>
                    </a:lnTo>
                    <a:lnTo>
                      <a:pt x="1356" y="2858"/>
                    </a:lnTo>
                    <a:lnTo>
                      <a:pt x="1338" y="2893"/>
                    </a:lnTo>
                    <a:lnTo>
                      <a:pt x="1318" y="2929"/>
                    </a:lnTo>
                    <a:lnTo>
                      <a:pt x="1298" y="2962"/>
                    </a:lnTo>
                    <a:lnTo>
                      <a:pt x="1276" y="2996"/>
                    </a:lnTo>
                    <a:lnTo>
                      <a:pt x="1253" y="3027"/>
                    </a:lnTo>
                    <a:lnTo>
                      <a:pt x="1231" y="3057"/>
                    </a:lnTo>
                    <a:lnTo>
                      <a:pt x="1208" y="3087"/>
                    </a:lnTo>
                    <a:lnTo>
                      <a:pt x="1183" y="3115"/>
                    </a:lnTo>
                    <a:lnTo>
                      <a:pt x="1158" y="3142"/>
                    </a:lnTo>
                    <a:lnTo>
                      <a:pt x="1133" y="3168"/>
                    </a:lnTo>
                    <a:lnTo>
                      <a:pt x="1107" y="3192"/>
                    </a:lnTo>
                    <a:lnTo>
                      <a:pt x="1080" y="3216"/>
                    </a:lnTo>
                    <a:lnTo>
                      <a:pt x="1055" y="3239"/>
                    </a:lnTo>
                    <a:lnTo>
                      <a:pt x="1026" y="3261"/>
                    </a:lnTo>
                    <a:lnTo>
                      <a:pt x="999" y="3282"/>
                    </a:lnTo>
                    <a:lnTo>
                      <a:pt x="971" y="3302"/>
                    </a:lnTo>
                    <a:lnTo>
                      <a:pt x="942" y="3321"/>
                    </a:lnTo>
                    <a:lnTo>
                      <a:pt x="914" y="3339"/>
                    </a:lnTo>
                    <a:lnTo>
                      <a:pt x="885" y="3357"/>
                    </a:lnTo>
                    <a:lnTo>
                      <a:pt x="857" y="3373"/>
                    </a:lnTo>
                    <a:lnTo>
                      <a:pt x="828" y="3388"/>
                    </a:lnTo>
                    <a:lnTo>
                      <a:pt x="798" y="3403"/>
                    </a:lnTo>
                    <a:lnTo>
                      <a:pt x="768" y="3417"/>
                    </a:lnTo>
                    <a:lnTo>
                      <a:pt x="739" y="3430"/>
                    </a:lnTo>
                    <a:lnTo>
                      <a:pt x="710" y="3443"/>
                    </a:lnTo>
                    <a:lnTo>
                      <a:pt x="681" y="3454"/>
                    </a:lnTo>
                    <a:lnTo>
                      <a:pt x="622" y="3476"/>
                    </a:lnTo>
                    <a:lnTo>
                      <a:pt x="565" y="3494"/>
                    </a:lnTo>
                    <a:lnTo>
                      <a:pt x="509" y="3511"/>
                    </a:lnTo>
                    <a:lnTo>
                      <a:pt x="454" y="3524"/>
                    </a:lnTo>
                    <a:lnTo>
                      <a:pt x="400" y="3536"/>
                    </a:lnTo>
                    <a:lnTo>
                      <a:pt x="349" y="3546"/>
                    </a:lnTo>
                    <a:lnTo>
                      <a:pt x="299" y="3554"/>
                    </a:lnTo>
                    <a:lnTo>
                      <a:pt x="253" y="3561"/>
                    </a:lnTo>
                    <a:lnTo>
                      <a:pt x="210" y="3566"/>
                    </a:lnTo>
                    <a:lnTo>
                      <a:pt x="169" y="3570"/>
                    </a:lnTo>
                    <a:lnTo>
                      <a:pt x="132" y="3573"/>
                    </a:lnTo>
                    <a:lnTo>
                      <a:pt x="98" y="3574"/>
                    </a:lnTo>
                    <a:lnTo>
                      <a:pt x="45" y="3576"/>
                    </a:lnTo>
                    <a:lnTo>
                      <a:pt x="12" y="3575"/>
                    </a:lnTo>
                    <a:lnTo>
                      <a:pt x="0" y="3575"/>
                    </a:lnTo>
                    <a:lnTo>
                      <a:pt x="5760" y="357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8" name="TextBox 11"/>
              <p:cNvSpPr txBox="1"/>
              <p:nvPr/>
            </p:nvSpPr>
            <p:spPr bwMode="auto">
              <a:xfrm>
                <a:off x="9803146" y="1500238"/>
                <a:ext cx="383118" cy="39556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0" tIns="0" rIns="0" bIns="0" anchor="t" anchorCtr="0">
                <a:normAutofit/>
                <a:scene3d>
                  <a:camera prst="orthographicFront"/>
                  <a:lightRig rig="threePt" dir="t"/>
                </a:scene3d>
                <a:sp3d contourW="12700">
                  <a:bevelT w="0" h="0"/>
                </a:sp3d>
              </a:bodyPr>
              <a:lstStyle/>
              <a:p>
                <a:pPr marL="0" lvl="1" indent="-173355"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GB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Online payments &gt; COD</a:t>
                </a:r>
                <a:endParaRPr lang="en-US" altLang="en-GB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sp>
          <p:nvSpPr>
            <p:cNvPr id="5" name="Freeform: Shape 46"/>
            <p:cNvSpPr/>
            <p:nvPr/>
          </p:nvSpPr>
          <p:spPr bwMode="auto">
            <a:xfrm>
              <a:off x="9624384" y="4125872"/>
              <a:ext cx="380602" cy="380602"/>
            </a:xfrm>
            <a:custGeom>
              <a:avLst/>
              <a:gdLst>
                <a:gd name="T0" fmla="*/ 74 w 236"/>
                <a:gd name="T1" fmla="*/ 160 h 236"/>
                <a:gd name="T2" fmla="*/ 93 w 236"/>
                <a:gd name="T3" fmla="*/ 160 h 236"/>
                <a:gd name="T4" fmla="*/ 93 w 236"/>
                <a:gd name="T5" fmla="*/ 103 h 236"/>
                <a:gd name="T6" fmla="*/ 74 w 236"/>
                <a:gd name="T7" fmla="*/ 103 h 236"/>
                <a:gd name="T8" fmla="*/ 74 w 236"/>
                <a:gd name="T9" fmla="*/ 160 h 236"/>
                <a:gd name="T10" fmla="*/ 140 w 236"/>
                <a:gd name="T11" fmla="*/ 102 h 236"/>
                <a:gd name="T12" fmla="*/ 122 w 236"/>
                <a:gd name="T13" fmla="*/ 111 h 236"/>
                <a:gd name="T14" fmla="*/ 122 w 236"/>
                <a:gd name="T15" fmla="*/ 103 h 236"/>
                <a:gd name="T16" fmla="*/ 103 w 236"/>
                <a:gd name="T17" fmla="*/ 103 h 236"/>
                <a:gd name="T18" fmla="*/ 103 w 236"/>
                <a:gd name="T19" fmla="*/ 160 h 236"/>
                <a:gd name="T20" fmla="*/ 122 w 236"/>
                <a:gd name="T21" fmla="*/ 160 h 236"/>
                <a:gd name="T22" fmla="*/ 122 w 236"/>
                <a:gd name="T23" fmla="*/ 128 h 236"/>
                <a:gd name="T24" fmla="*/ 123 w 236"/>
                <a:gd name="T25" fmla="*/ 124 h 236"/>
                <a:gd name="T26" fmla="*/ 133 w 236"/>
                <a:gd name="T27" fmla="*/ 117 h 236"/>
                <a:gd name="T28" fmla="*/ 142 w 236"/>
                <a:gd name="T29" fmla="*/ 130 h 236"/>
                <a:gd name="T30" fmla="*/ 142 w 236"/>
                <a:gd name="T31" fmla="*/ 160 h 236"/>
                <a:gd name="T32" fmla="*/ 161 w 236"/>
                <a:gd name="T33" fmla="*/ 160 h 236"/>
                <a:gd name="T34" fmla="*/ 161 w 236"/>
                <a:gd name="T35" fmla="*/ 160 h 236"/>
                <a:gd name="T36" fmla="*/ 161 w 236"/>
                <a:gd name="T37" fmla="*/ 127 h 236"/>
                <a:gd name="T38" fmla="*/ 140 w 236"/>
                <a:gd name="T39" fmla="*/ 102 h 236"/>
                <a:gd name="T40" fmla="*/ 122 w 236"/>
                <a:gd name="T41" fmla="*/ 111 h 236"/>
                <a:gd name="T42" fmla="*/ 122 w 236"/>
                <a:gd name="T43" fmla="*/ 111 h 236"/>
                <a:gd name="T44" fmla="*/ 122 w 236"/>
                <a:gd name="T45" fmla="*/ 111 h 236"/>
                <a:gd name="T46" fmla="*/ 83 w 236"/>
                <a:gd name="T47" fmla="*/ 75 h 236"/>
                <a:gd name="T48" fmla="*/ 73 w 236"/>
                <a:gd name="T49" fmla="*/ 85 h 236"/>
                <a:gd name="T50" fmla="*/ 83 w 236"/>
                <a:gd name="T51" fmla="*/ 95 h 236"/>
                <a:gd name="T52" fmla="*/ 83 w 236"/>
                <a:gd name="T53" fmla="*/ 95 h 236"/>
                <a:gd name="T54" fmla="*/ 94 w 236"/>
                <a:gd name="T55" fmla="*/ 85 h 236"/>
                <a:gd name="T56" fmla="*/ 83 w 236"/>
                <a:gd name="T57" fmla="*/ 75 h 236"/>
                <a:gd name="T58" fmla="*/ 118 w 236"/>
                <a:gd name="T59" fmla="*/ 0 h 236"/>
                <a:gd name="T60" fmla="*/ 0 w 236"/>
                <a:gd name="T61" fmla="*/ 118 h 236"/>
                <a:gd name="T62" fmla="*/ 118 w 236"/>
                <a:gd name="T63" fmla="*/ 236 h 236"/>
                <a:gd name="T64" fmla="*/ 236 w 236"/>
                <a:gd name="T65" fmla="*/ 118 h 236"/>
                <a:gd name="T66" fmla="*/ 118 w 236"/>
                <a:gd name="T67" fmla="*/ 0 h 236"/>
                <a:gd name="T68" fmla="*/ 181 w 236"/>
                <a:gd name="T69" fmla="*/ 172 h 236"/>
                <a:gd name="T70" fmla="*/ 171 w 236"/>
                <a:gd name="T71" fmla="*/ 181 h 236"/>
                <a:gd name="T72" fmla="*/ 64 w 236"/>
                <a:gd name="T73" fmla="*/ 181 h 236"/>
                <a:gd name="T74" fmla="*/ 55 w 236"/>
                <a:gd name="T75" fmla="*/ 172 h 236"/>
                <a:gd name="T76" fmla="*/ 55 w 236"/>
                <a:gd name="T77" fmla="*/ 63 h 236"/>
                <a:gd name="T78" fmla="*/ 64 w 236"/>
                <a:gd name="T79" fmla="*/ 54 h 236"/>
                <a:gd name="T80" fmla="*/ 171 w 236"/>
                <a:gd name="T81" fmla="*/ 54 h 236"/>
                <a:gd name="T82" fmla="*/ 181 w 236"/>
                <a:gd name="T83" fmla="*/ 63 h 236"/>
                <a:gd name="T84" fmla="*/ 181 w 236"/>
                <a:gd name="T85" fmla="*/ 17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6">
                  <a:moveTo>
                    <a:pt x="74" y="160"/>
                  </a:moveTo>
                  <a:cubicBezTo>
                    <a:pt x="93" y="160"/>
                    <a:pt x="93" y="160"/>
                    <a:pt x="93" y="160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74" y="103"/>
                    <a:pt x="74" y="103"/>
                    <a:pt x="74" y="103"/>
                  </a:cubicBezTo>
                  <a:lnTo>
                    <a:pt x="74" y="160"/>
                  </a:lnTo>
                  <a:close/>
                  <a:moveTo>
                    <a:pt x="140" y="102"/>
                  </a:moveTo>
                  <a:cubicBezTo>
                    <a:pt x="129" y="102"/>
                    <a:pt x="125" y="107"/>
                    <a:pt x="122" y="111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4" y="108"/>
                    <a:pt x="103" y="160"/>
                    <a:pt x="103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3" y="125"/>
                    <a:pt x="123" y="124"/>
                  </a:cubicBezTo>
                  <a:cubicBezTo>
                    <a:pt x="124" y="120"/>
                    <a:pt x="128" y="117"/>
                    <a:pt x="133" y="117"/>
                  </a:cubicBezTo>
                  <a:cubicBezTo>
                    <a:pt x="140" y="117"/>
                    <a:pt x="142" y="122"/>
                    <a:pt x="142" y="130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161" y="110"/>
                    <a:pt x="152" y="102"/>
                    <a:pt x="140" y="102"/>
                  </a:cubicBezTo>
                  <a:close/>
                  <a:moveTo>
                    <a:pt x="122" y="111"/>
                  </a:moveTo>
                  <a:cubicBezTo>
                    <a:pt x="122" y="111"/>
                    <a:pt x="122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close/>
                  <a:moveTo>
                    <a:pt x="83" y="75"/>
                  </a:moveTo>
                  <a:cubicBezTo>
                    <a:pt x="77" y="75"/>
                    <a:pt x="73" y="80"/>
                    <a:pt x="73" y="85"/>
                  </a:cubicBezTo>
                  <a:cubicBezTo>
                    <a:pt x="73" y="91"/>
                    <a:pt x="77" y="95"/>
                    <a:pt x="83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0" y="95"/>
                    <a:pt x="94" y="91"/>
                    <a:pt x="94" y="85"/>
                  </a:cubicBezTo>
                  <a:cubicBezTo>
                    <a:pt x="94" y="80"/>
                    <a:pt x="90" y="75"/>
                    <a:pt x="83" y="75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1" y="172"/>
                  </a:moveTo>
                  <a:cubicBezTo>
                    <a:pt x="181" y="177"/>
                    <a:pt x="176" y="181"/>
                    <a:pt x="171" y="181"/>
                  </a:cubicBezTo>
                  <a:cubicBezTo>
                    <a:pt x="64" y="181"/>
                    <a:pt x="64" y="181"/>
                    <a:pt x="64" y="181"/>
                  </a:cubicBezTo>
                  <a:cubicBezTo>
                    <a:pt x="59" y="181"/>
                    <a:pt x="55" y="177"/>
                    <a:pt x="55" y="172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5" y="58"/>
                    <a:pt x="59" y="54"/>
                    <a:pt x="64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6" y="54"/>
                    <a:pt x="181" y="58"/>
                    <a:pt x="181" y="63"/>
                  </a:cubicBezTo>
                  <a:cubicBezTo>
                    <a:pt x="181" y="172"/>
                    <a:pt x="181" y="172"/>
                    <a:pt x="181" y="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" name="Freeform: Shape 47"/>
            <p:cNvSpPr/>
            <p:nvPr/>
          </p:nvSpPr>
          <p:spPr bwMode="auto">
            <a:xfrm>
              <a:off x="5844362" y="4125872"/>
              <a:ext cx="380602" cy="380602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" name="Freeform: Shape 48"/>
            <p:cNvSpPr/>
            <p:nvPr/>
          </p:nvSpPr>
          <p:spPr bwMode="auto">
            <a:xfrm>
              <a:off x="7734374" y="4125872"/>
              <a:ext cx="380602" cy="380602"/>
            </a:xfrm>
            <a:custGeom>
              <a:avLst/>
              <a:gdLst>
                <a:gd name="T0" fmla="*/ 0 w 236"/>
                <a:gd name="T1" fmla="*/ 118 h 236"/>
                <a:gd name="T2" fmla="*/ 236 w 236"/>
                <a:gd name="T3" fmla="*/ 118 h 236"/>
                <a:gd name="T4" fmla="*/ 150 w 236"/>
                <a:gd name="T5" fmla="*/ 168 h 236"/>
                <a:gd name="T6" fmla="*/ 128 w 236"/>
                <a:gd name="T7" fmla="*/ 196 h 236"/>
                <a:gd name="T8" fmla="*/ 125 w 236"/>
                <a:gd name="T9" fmla="*/ 199 h 236"/>
                <a:gd name="T10" fmla="*/ 111 w 236"/>
                <a:gd name="T11" fmla="*/ 198 h 236"/>
                <a:gd name="T12" fmla="*/ 110 w 236"/>
                <a:gd name="T13" fmla="*/ 180 h 236"/>
                <a:gd name="T14" fmla="*/ 90 w 236"/>
                <a:gd name="T15" fmla="*/ 173 h 236"/>
                <a:gd name="T16" fmla="*/ 79 w 236"/>
                <a:gd name="T17" fmla="*/ 166 h 236"/>
                <a:gd name="T18" fmla="*/ 78 w 236"/>
                <a:gd name="T19" fmla="*/ 160 h 236"/>
                <a:gd name="T20" fmla="*/ 89 w 236"/>
                <a:gd name="T21" fmla="*/ 147 h 236"/>
                <a:gd name="T22" fmla="*/ 91 w 236"/>
                <a:gd name="T23" fmla="*/ 148 h 236"/>
                <a:gd name="T24" fmla="*/ 119 w 236"/>
                <a:gd name="T25" fmla="*/ 160 h 236"/>
                <a:gd name="T26" fmla="*/ 137 w 236"/>
                <a:gd name="T27" fmla="*/ 145 h 236"/>
                <a:gd name="T28" fmla="*/ 133 w 236"/>
                <a:gd name="T29" fmla="*/ 137 h 236"/>
                <a:gd name="T30" fmla="*/ 122 w 236"/>
                <a:gd name="T31" fmla="*/ 130 h 236"/>
                <a:gd name="T32" fmla="*/ 109 w 236"/>
                <a:gd name="T33" fmla="*/ 125 h 236"/>
                <a:gd name="T34" fmla="*/ 98 w 236"/>
                <a:gd name="T35" fmla="*/ 120 h 236"/>
                <a:gd name="T36" fmla="*/ 89 w 236"/>
                <a:gd name="T37" fmla="*/ 113 h 236"/>
                <a:gd name="T38" fmla="*/ 82 w 236"/>
                <a:gd name="T39" fmla="*/ 103 h 236"/>
                <a:gd name="T40" fmla="*/ 79 w 236"/>
                <a:gd name="T41" fmla="*/ 90 h 236"/>
                <a:gd name="T42" fmla="*/ 110 w 236"/>
                <a:gd name="T43" fmla="*/ 57 h 236"/>
                <a:gd name="T44" fmla="*/ 111 w 236"/>
                <a:gd name="T45" fmla="*/ 38 h 236"/>
                <a:gd name="T46" fmla="*/ 125 w 236"/>
                <a:gd name="T47" fmla="*/ 37 h 236"/>
                <a:gd name="T48" fmla="*/ 128 w 236"/>
                <a:gd name="T49" fmla="*/ 40 h 236"/>
                <a:gd name="T50" fmla="*/ 137 w 236"/>
                <a:gd name="T51" fmla="*/ 58 h 236"/>
                <a:gd name="T52" fmla="*/ 151 w 236"/>
                <a:gd name="T53" fmla="*/ 65 h 236"/>
                <a:gd name="T54" fmla="*/ 155 w 236"/>
                <a:gd name="T55" fmla="*/ 69 h 236"/>
                <a:gd name="T56" fmla="*/ 149 w 236"/>
                <a:gd name="T57" fmla="*/ 85 h 236"/>
                <a:gd name="T58" fmla="*/ 144 w 236"/>
                <a:gd name="T59" fmla="*/ 86 h 236"/>
                <a:gd name="T60" fmla="*/ 140 w 236"/>
                <a:gd name="T61" fmla="*/ 82 h 236"/>
                <a:gd name="T62" fmla="*/ 128 w 236"/>
                <a:gd name="T63" fmla="*/ 77 h 236"/>
                <a:gd name="T64" fmla="*/ 107 w 236"/>
                <a:gd name="T65" fmla="*/ 80 h 236"/>
                <a:gd name="T66" fmla="*/ 102 w 236"/>
                <a:gd name="T67" fmla="*/ 94 h 236"/>
                <a:gd name="T68" fmla="*/ 108 w 236"/>
                <a:gd name="T69" fmla="*/ 101 h 236"/>
                <a:gd name="T70" fmla="*/ 118 w 236"/>
                <a:gd name="T71" fmla="*/ 106 h 236"/>
                <a:gd name="T72" fmla="*/ 132 w 236"/>
                <a:gd name="T73" fmla="*/ 112 h 236"/>
                <a:gd name="T74" fmla="*/ 145 w 236"/>
                <a:gd name="T75" fmla="*/ 119 h 236"/>
                <a:gd name="T76" fmla="*/ 155 w 236"/>
                <a:gd name="T77" fmla="*/ 129 h 236"/>
                <a:gd name="T78" fmla="*/ 159 w 236"/>
                <a:gd name="T79" fmla="*/ 14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6" h="236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moveTo>
                    <a:pt x="150" y="168"/>
                  </a:moveTo>
                  <a:cubicBezTo>
                    <a:pt x="145" y="175"/>
                    <a:pt x="137" y="179"/>
                    <a:pt x="128" y="180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7"/>
                    <a:pt x="127" y="198"/>
                    <a:pt x="127" y="198"/>
                  </a:cubicBezTo>
                  <a:cubicBezTo>
                    <a:pt x="126" y="199"/>
                    <a:pt x="126" y="199"/>
                    <a:pt x="125" y="199"/>
                  </a:cubicBezTo>
                  <a:cubicBezTo>
                    <a:pt x="113" y="199"/>
                    <a:pt x="113" y="199"/>
                    <a:pt x="113" y="199"/>
                  </a:cubicBezTo>
                  <a:cubicBezTo>
                    <a:pt x="112" y="199"/>
                    <a:pt x="111" y="199"/>
                    <a:pt x="111" y="198"/>
                  </a:cubicBezTo>
                  <a:cubicBezTo>
                    <a:pt x="110" y="197"/>
                    <a:pt x="110" y="197"/>
                    <a:pt x="110" y="196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06" y="180"/>
                    <a:pt x="102" y="179"/>
                    <a:pt x="99" y="177"/>
                  </a:cubicBezTo>
                  <a:cubicBezTo>
                    <a:pt x="95" y="176"/>
                    <a:pt x="92" y="175"/>
                    <a:pt x="90" y="173"/>
                  </a:cubicBezTo>
                  <a:cubicBezTo>
                    <a:pt x="88" y="172"/>
                    <a:pt x="85" y="171"/>
                    <a:pt x="83" y="169"/>
                  </a:cubicBezTo>
                  <a:cubicBezTo>
                    <a:pt x="81" y="168"/>
                    <a:pt x="80" y="166"/>
                    <a:pt x="79" y="166"/>
                  </a:cubicBezTo>
                  <a:cubicBezTo>
                    <a:pt x="79" y="165"/>
                    <a:pt x="78" y="164"/>
                    <a:pt x="78" y="164"/>
                  </a:cubicBezTo>
                  <a:cubicBezTo>
                    <a:pt x="77" y="163"/>
                    <a:pt x="77" y="162"/>
                    <a:pt x="78" y="160"/>
                  </a:cubicBezTo>
                  <a:cubicBezTo>
                    <a:pt x="87" y="148"/>
                    <a:pt x="87" y="148"/>
                    <a:pt x="87" y="148"/>
                  </a:cubicBezTo>
                  <a:cubicBezTo>
                    <a:pt x="87" y="148"/>
                    <a:pt x="88" y="147"/>
                    <a:pt x="89" y="147"/>
                  </a:cubicBezTo>
                  <a:cubicBezTo>
                    <a:pt x="90" y="147"/>
                    <a:pt x="90" y="147"/>
                    <a:pt x="91" y="148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8" y="154"/>
                    <a:pt x="105" y="158"/>
                    <a:pt x="112" y="159"/>
                  </a:cubicBezTo>
                  <a:cubicBezTo>
                    <a:pt x="115" y="160"/>
                    <a:pt x="117" y="160"/>
                    <a:pt x="119" y="160"/>
                  </a:cubicBezTo>
                  <a:cubicBezTo>
                    <a:pt x="124" y="160"/>
                    <a:pt x="128" y="159"/>
                    <a:pt x="131" y="156"/>
                  </a:cubicBezTo>
                  <a:cubicBezTo>
                    <a:pt x="135" y="154"/>
                    <a:pt x="137" y="150"/>
                    <a:pt x="137" y="145"/>
                  </a:cubicBezTo>
                  <a:cubicBezTo>
                    <a:pt x="137" y="144"/>
                    <a:pt x="136" y="142"/>
                    <a:pt x="136" y="140"/>
                  </a:cubicBezTo>
                  <a:cubicBezTo>
                    <a:pt x="135" y="139"/>
                    <a:pt x="134" y="138"/>
                    <a:pt x="133" y="137"/>
                  </a:cubicBezTo>
                  <a:cubicBezTo>
                    <a:pt x="132" y="136"/>
                    <a:pt x="130" y="135"/>
                    <a:pt x="127" y="133"/>
                  </a:cubicBezTo>
                  <a:cubicBezTo>
                    <a:pt x="125" y="132"/>
                    <a:pt x="123" y="131"/>
                    <a:pt x="122" y="130"/>
                  </a:cubicBezTo>
                  <a:cubicBezTo>
                    <a:pt x="120" y="130"/>
                    <a:pt x="118" y="129"/>
                    <a:pt x="115" y="128"/>
                  </a:cubicBezTo>
                  <a:cubicBezTo>
                    <a:pt x="112" y="127"/>
                    <a:pt x="110" y="126"/>
                    <a:pt x="109" y="125"/>
                  </a:cubicBezTo>
                  <a:cubicBezTo>
                    <a:pt x="108" y="125"/>
                    <a:pt x="106" y="124"/>
                    <a:pt x="104" y="123"/>
                  </a:cubicBezTo>
                  <a:cubicBezTo>
                    <a:pt x="101" y="122"/>
                    <a:pt x="100" y="121"/>
                    <a:pt x="98" y="120"/>
                  </a:cubicBezTo>
                  <a:cubicBezTo>
                    <a:pt x="97" y="119"/>
                    <a:pt x="95" y="118"/>
                    <a:pt x="93" y="117"/>
                  </a:cubicBezTo>
                  <a:cubicBezTo>
                    <a:pt x="91" y="116"/>
                    <a:pt x="90" y="114"/>
                    <a:pt x="89" y="113"/>
                  </a:cubicBezTo>
                  <a:cubicBezTo>
                    <a:pt x="87" y="112"/>
                    <a:pt x="86" y="110"/>
                    <a:pt x="85" y="109"/>
                  </a:cubicBezTo>
                  <a:cubicBezTo>
                    <a:pt x="83" y="107"/>
                    <a:pt x="82" y="105"/>
                    <a:pt x="82" y="103"/>
                  </a:cubicBezTo>
                  <a:cubicBezTo>
                    <a:pt x="81" y="102"/>
                    <a:pt x="80" y="100"/>
                    <a:pt x="80" y="97"/>
                  </a:cubicBezTo>
                  <a:cubicBezTo>
                    <a:pt x="79" y="95"/>
                    <a:pt x="79" y="93"/>
                    <a:pt x="79" y="90"/>
                  </a:cubicBezTo>
                  <a:cubicBezTo>
                    <a:pt x="79" y="82"/>
                    <a:pt x="82" y="75"/>
                    <a:pt x="88" y="69"/>
                  </a:cubicBezTo>
                  <a:cubicBezTo>
                    <a:pt x="93" y="62"/>
                    <a:pt x="101" y="58"/>
                    <a:pt x="110" y="57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40"/>
                    <a:pt x="110" y="39"/>
                    <a:pt x="111" y="38"/>
                  </a:cubicBezTo>
                  <a:cubicBezTo>
                    <a:pt x="111" y="38"/>
                    <a:pt x="112" y="37"/>
                    <a:pt x="113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6" y="37"/>
                    <a:pt x="126" y="38"/>
                    <a:pt x="127" y="38"/>
                  </a:cubicBezTo>
                  <a:cubicBezTo>
                    <a:pt x="127" y="39"/>
                    <a:pt x="128" y="39"/>
                    <a:pt x="128" y="40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31" y="57"/>
                    <a:pt x="134" y="57"/>
                    <a:pt x="137" y="58"/>
                  </a:cubicBezTo>
                  <a:cubicBezTo>
                    <a:pt x="140" y="59"/>
                    <a:pt x="143" y="60"/>
                    <a:pt x="145" y="61"/>
                  </a:cubicBezTo>
                  <a:cubicBezTo>
                    <a:pt x="147" y="62"/>
                    <a:pt x="149" y="63"/>
                    <a:pt x="151" y="65"/>
                  </a:cubicBezTo>
                  <a:cubicBezTo>
                    <a:pt x="152" y="66"/>
                    <a:pt x="153" y="67"/>
                    <a:pt x="154" y="67"/>
                  </a:cubicBezTo>
                  <a:cubicBezTo>
                    <a:pt x="155" y="68"/>
                    <a:pt x="155" y="68"/>
                    <a:pt x="155" y="69"/>
                  </a:cubicBezTo>
                  <a:cubicBezTo>
                    <a:pt x="156" y="70"/>
                    <a:pt x="156" y="71"/>
                    <a:pt x="156" y="7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8" y="86"/>
                    <a:pt x="148" y="86"/>
                    <a:pt x="147" y="87"/>
                  </a:cubicBezTo>
                  <a:cubicBezTo>
                    <a:pt x="146" y="87"/>
                    <a:pt x="145" y="86"/>
                    <a:pt x="144" y="86"/>
                  </a:cubicBezTo>
                  <a:cubicBezTo>
                    <a:pt x="144" y="86"/>
                    <a:pt x="144" y="85"/>
                    <a:pt x="143" y="85"/>
                  </a:cubicBezTo>
                  <a:cubicBezTo>
                    <a:pt x="142" y="84"/>
                    <a:pt x="141" y="83"/>
                    <a:pt x="140" y="82"/>
                  </a:cubicBezTo>
                  <a:cubicBezTo>
                    <a:pt x="138" y="81"/>
                    <a:pt x="136" y="80"/>
                    <a:pt x="134" y="80"/>
                  </a:cubicBezTo>
                  <a:cubicBezTo>
                    <a:pt x="133" y="79"/>
                    <a:pt x="130" y="78"/>
                    <a:pt x="128" y="77"/>
                  </a:cubicBezTo>
                  <a:cubicBezTo>
                    <a:pt x="125" y="77"/>
                    <a:pt x="123" y="76"/>
                    <a:pt x="120" y="76"/>
                  </a:cubicBezTo>
                  <a:cubicBezTo>
                    <a:pt x="115" y="76"/>
                    <a:pt x="110" y="77"/>
                    <a:pt x="107" y="80"/>
                  </a:cubicBezTo>
                  <a:cubicBezTo>
                    <a:pt x="103" y="83"/>
                    <a:pt x="101" y="86"/>
                    <a:pt x="101" y="90"/>
                  </a:cubicBezTo>
                  <a:cubicBezTo>
                    <a:pt x="101" y="92"/>
                    <a:pt x="102" y="93"/>
                    <a:pt x="102" y="94"/>
                  </a:cubicBezTo>
                  <a:cubicBezTo>
                    <a:pt x="103" y="96"/>
                    <a:pt x="103" y="97"/>
                    <a:pt x="105" y="98"/>
                  </a:cubicBezTo>
                  <a:cubicBezTo>
                    <a:pt x="106" y="99"/>
                    <a:pt x="107" y="100"/>
                    <a:pt x="108" y="101"/>
                  </a:cubicBezTo>
                  <a:cubicBezTo>
                    <a:pt x="109" y="102"/>
                    <a:pt x="111" y="103"/>
                    <a:pt x="113" y="104"/>
                  </a:cubicBezTo>
                  <a:cubicBezTo>
                    <a:pt x="115" y="105"/>
                    <a:pt x="117" y="106"/>
                    <a:pt x="118" y="106"/>
                  </a:cubicBezTo>
                  <a:cubicBezTo>
                    <a:pt x="120" y="107"/>
                    <a:pt x="122" y="108"/>
                    <a:pt x="125" y="109"/>
                  </a:cubicBezTo>
                  <a:cubicBezTo>
                    <a:pt x="128" y="110"/>
                    <a:pt x="130" y="111"/>
                    <a:pt x="132" y="112"/>
                  </a:cubicBezTo>
                  <a:cubicBezTo>
                    <a:pt x="133" y="112"/>
                    <a:pt x="136" y="113"/>
                    <a:pt x="138" y="115"/>
                  </a:cubicBezTo>
                  <a:cubicBezTo>
                    <a:pt x="141" y="116"/>
                    <a:pt x="143" y="117"/>
                    <a:pt x="145" y="119"/>
                  </a:cubicBezTo>
                  <a:cubicBezTo>
                    <a:pt x="147" y="120"/>
                    <a:pt x="149" y="121"/>
                    <a:pt x="151" y="123"/>
                  </a:cubicBezTo>
                  <a:cubicBezTo>
                    <a:pt x="153" y="125"/>
                    <a:pt x="154" y="127"/>
                    <a:pt x="155" y="129"/>
                  </a:cubicBezTo>
                  <a:cubicBezTo>
                    <a:pt x="156" y="131"/>
                    <a:pt x="157" y="133"/>
                    <a:pt x="158" y="136"/>
                  </a:cubicBezTo>
                  <a:cubicBezTo>
                    <a:pt x="159" y="138"/>
                    <a:pt x="159" y="141"/>
                    <a:pt x="159" y="144"/>
                  </a:cubicBezTo>
                  <a:cubicBezTo>
                    <a:pt x="159" y="153"/>
                    <a:pt x="156" y="161"/>
                    <a:pt x="150" y="168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8" name="Freeform: Shape 49"/>
            <p:cNvSpPr/>
            <p:nvPr/>
          </p:nvSpPr>
          <p:spPr bwMode="auto">
            <a:xfrm>
              <a:off x="2064338" y="4125872"/>
              <a:ext cx="380602" cy="380602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9" name="Freeform: Shape 50"/>
            <p:cNvSpPr/>
            <p:nvPr/>
          </p:nvSpPr>
          <p:spPr bwMode="auto">
            <a:xfrm>
              <a:off x="3954350" y="4125872"/>
              <a:ext cx="380602" cy="380602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cxnSp>
          <p:nvCxnSpPr>
            <p:cNvPr id="10" name="Straight Connector 54"/>
            <p:cNvCxnSpPr/>
            <p:nvPr/>
          </p:nvCxnSpPr>
          <p:spPr>
            <a:xfrm>
              <a:off x="2551573" y="4312795"/>
              <a:ext cx="1296144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55"/>
            <p:cNvCxnSpPr/>
            <p:nvPr/>
          </p:nvCxnSpPr>
          <p:spPr>
            <a:xfrm>
              <a:off x="4441585" y="4313126"/>
              <a:ext cx="1296144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56"/>
            <p:cNvCxnSpPr/>
            <p:nvPr/>
          </p:nvCxnSpPr>
          <p:spPr>
            <a:xfrm>
              <a:off x="6331597" y="4312795"/>
              <a:ext cx="1296144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57"/>
            <p:cNvCxnSpPr/>
            <p:nvPr/>
          </p:nvCxnSpPr>
          <p:spPr>
            <a:xfrm>
              <a:off x="8221609" y="4312795"/>
              <a:ext cx="1296144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3509570" y="424925"/>
            <a:ext cx="2416255" cy="2628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zh-CN" sz="1705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/>
          <p:nvPr/>
        </p:nvSpPr>
        <p:spPr>
          <a:xfrm>
            <a:off x="379730" y="162560"/>
            <a:ext cx="5022215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Key Business Takeaways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28803" y="6535525"/>
            <a:ext cx="308610" cy="236220"/>
          </a:xfrm>
          <a:prstGeom prst="rect">
            <a:avLst/>
          </a:prstGeom>
          <a:noFill/>
        </p:spPr>
        <p:txBody>
          <a:bodyPr wrap="none" lIns="91408" tIns="45705" rIns="91408" bIns="45705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95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方正正粗黑简体" panose="02000000000000000000" pitchFamily="2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6" descr="Pink Cupcakes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9020" y="2630170"/>
            <a:ext cx="4792663" cy="422751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639863" y="1511512"/>
            <a:ext cx="9551802" cy="284237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2472" b="-62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05" dirty="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2" name="Group 9"/>
          <p:cNvGrpSpPr/>
          <p:nvPr/>
        </p:nvGrpSpPr>
        <p:grpSpPr bwMode="auto">
          <a:xfrm>
            <a:off x="-9913" y="1511511"/>
            <a:ext cx="2910096" cy="2842374"/>
            <a:chOff x="-7985" y="901147"/>
            <a:chExt cx="2182716" cy="2131459"/>
          </a:xfrm>
        </p:grpSpPr>
        <p:sp>
          <p:nvSpPr>
            <p:cNvPr id="13" name="Rectangle 12"/>
            <p:cNvSpPr/>
            <p:nvPr/>
          </p:nvSpPr>
          <p:spPr>
            <a:xfrm>
              <a:off x="-7985" y="901147"/>
              <a:ext cx="2012646" cy="21314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17500" sx="1000" sy="1000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1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5" dirty="0">
                <a:solidFill>
                  <a:prstClr val="white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1846183" y="1869250"/>
              <a:ext cx="461843" cy="19525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37541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05" dirty="0">
                <a:solidFill>
                  <a:prstClr val="white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35685" y="5295900"/>
            <a:ext cx="10120630" cy="124015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/>
          <a:p>
            <a:pPr marL="285750" indent="-285750" algn="just" defTabSz="137541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GB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Power BI Desktop, Power Query, DAX, CSV / Excel</a:t>
            </a:r>
            <a:endParaRPr lang="en-US" altLang="en-GB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  <a:p>
            <a:pPr marL="285750" indent="-285750" algn="just" defTabSz="137541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GB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Star Schema Data Modeling</a:t>
            </a:r>
            <a:endParaRPr lang="en-US" altLang="en-GB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  <a:p>
            <a:pPr marL="285750" indent="-285750" algn="just" defTabSz="137541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en-GB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  <a:p>
            <a:pPr marL="285750" indent="-285750" algn="just" defTabSz="137541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altLang="en-GB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044073" y="5117914"/>
            <a:ext cx="1010385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18" y="5807448"/>
            <a:ext cx="914300" cy="914300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37541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95" dirty="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0736023" y="601718"/>
            <a:ext cx="916416" cy="914300"/>
          </a:xfrm>
          <a:prstGeom prst="roundRect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53" tIns="0" rIns="0" anchor="ctr"/>
          <a:lstStyle/>
          <a:p>
            <a:pPr algn="ctr" defTabSz="137541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895" dirty="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3509645" y="424815"/>
            <a:ext cx="2995295" cy="2628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zh-CN" sz="1705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Content Placeholder 2"/>
          <p:cNvSpPr txBox="1"/>
          <p:nvPr/>
        </p:nvSpPr>
        <p:spPr>
          <a:xfrm>
            <a:off x="379730" y="162560"/>
            <a:ext cx="5003165" cy="79184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Tools &amp; Technologies Used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8803" y="6535525"/>
            <a:ext cx="308610" cy="236220"/>
          </a:xfrm>
          <a:prstGeom prst="rect">
            <a:avLst/>
          </a:prstGeom>
          <a:noFill/>
        </p:spPr>
        <p:txBody>
          <a:bodyPr wrap="none" lIns="91408" tIns="45705" rIns="91408" bIns="45705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95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方正正粗黑简体" panose="02000000000000000000" pitchFamily="2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Placeholder 3" descr="A person preparing cookies&#10;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16380"/>
            <a:ext cx="2313940" cy="283781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6" grpId="0"/>
      <p:bldP spid="32" grpId="0" bldLvl="0" animBg="1"/>
      <p:bldP spid="35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/>
          <p:nvPr>
            <p:custDataLst>
              <p:tags r:id="rId1"/>
            </p:custDataLst>
          </p:nvPr>
        </p:nvGrpSpPr>
        <p:grpSpPr>
          <a:xfrm>
            <a:off x="4485687" y="2290636"/>
            <a:ext cx="626479" cy="626478"/>
            <a:chOff x="0" y="0"/>
            <a:chExt cx="786356" cy="786356"/>
          </a:xfrm>
        </p:grpSpPr>
        <p:sp>
          <p:nvSpPr>
            <p:cNvPr id="28" name="Freeform: Shape 5"/>
            <p:cNvSpPr/>
            <p:nvPr>
              <p:custDataLst>
                <p:tags r:id="rId2"/>
              </p:custDataLst>
            </p:nvPr>
          </p:nvSpPr>
          <p:spPr>
            <a:xfrm>
              <a:off x="0" y="0"/>
              <a:ext cx="786356" cy="786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895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Freeform: Shape 6"/>
            <p:cNvSpPr/>
            <p:nvPr>
              <p:custDataLst>
                <p:tags r:id="rId3"/>
              </p:custDataLst>
            </p:nvPr>
          </p:nvSpPr>
          <p:spPr>
            <a:xfrm>
              <a:off x="226287" y="226287"/>
              <a:ext cx="333781" cy="333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14" y="3086"/>
                  </a:moveTo>
                  <a:lnTo>
                    <a:pt x="20057" y="3086"/>
                  </a:lnTo>
                  <a:cubicBezTo>
                    <a:pt x="19840" y="3086"/>
                    <a:pt x="19671" y="2917"/>
                    <a:pt x="19671" y="2700"/>
                  </a:cubicBezTo>
                  <a:cubicBezTo>
                    <a:pt x="19671" y="2483"/>
                    <a:pt x="19840" y="2314"/>
                    <a:pt x="20057" y="2314"/>
                  </a:cubicBezTo>
                  <a:lnTo>
                    <a:pt x="21214" y="2314"/>
                  </a:lnTo>
                  <a:cubicBezTo>
                    <a:pt x="21431" y="2314"/>
                    <a:pt x="21600" y="2483"/>
                    <a:pt x="21600" y="2700"/>
                  </a:cubicBezTo>
                  <a:cubicBezTo>
                    <a:pt x="21600" y="2917"/>
                    <a:pt x="21431" y="3086"/>
                    <a:pt x="21214" y="3086"/>
                  </a:cubicBezTo>
                  <a:close/>
                  <a:moveTo>
                    <a:pt x="20829" y="5014"/>
                  </a:moveTo>
                  <a:cubicBezTo>
                    <a:pt x="20732" y="5014"/>
                    <a:pt x="20636" y="4978"/>
                    <a:pt x="20551" y="4906"/>
                  </a:cubicBezTo>
                  <a:lnTo>
                    <a:pt x="19467" y="3809"/>
                  </a:lnTo>
                  <a:cubicBezTo>
                    <a:pt x="19310" y="3664"/>
                    <a:pt x="19310" y="3411"/>
                    <a:pt x="19467" y="3267"/>
                  </a:cubicBezTo>
                  <a:cubicBezTo>
                    <a:pt x="19611" y="3110"/>
                    <a:pt x="19864" y="3110"/>
                    <a:pt x="20009" y="3267"/>
                  </a:cubicBezTo>
                  <a:lnTo>
                    <a:pt x="21106" y="4351"/>
                  </a:lnTo>
                  <a:cubicBezTo>
                    <a:pt x="21250" y="4508"/>
                    <a:pt x="21250" y="4749"/>
                    <a:pt x="21106" y="4906"/>
                  </a:cubicBezTo>
                  <a:cubicBezTo>
                    <a:pt x="21021" y="4978"/>
                    <a:pt x="20925" y="5014"/>
                    <a:pt x="20829" y="5014"/>
                  </a:cubicBezTo>
                  <a:close/>
                  <a:moveTo>
                    <a:pt x="20009" y="2133"/>
                  </a:moveTo>
                  <a:cubicBezTo>
                    <a:pt x="19937" y="2206"/>
                    <a:pt x="19840" y="2254"/>
                    <a:pt x="19744" y="2254"/>
                  </a:cubicBezTo>
                  <a:cubicBezTo>
                    <a:pt x="19635" y="2254"/>
                    <a:pt x="19539" y="2206"/>
                    <a:pt x="19467" y="2133"/>
                  </a:cubicBezTo>
                  <a:cubicBezTo>
                    <a:pt x="19310" y="1989"/>
                    <a:pt x="19310" y="1736"/>
                    <a:pt x="19467" y="1591"/>
                  </a:cubicBezTo>
                  <a:lnTo>
                    <a:pt x="20551" y="494"/>
                  </a:lnTo>
                  <a:cubicBezTo>
                    <a:pt x="20708" y="350"/>
                    <a:pt x="20949" y="350"/>
                    <a:pt x="21106" y="494"/>
                  </a:cubicBezTo>
                  <a:cubicBezTo>
                    <a:pt x="21250" y="651"/>
                    <a:pt x="21250" y="892"/>
                    <a:pt x="21106" y="1049"/>
                  </a:cubicBezTo>
                  <a:cubicBezTo>
                    <a:pt x="21106" y="1049"/>
                    <a:pt x="20009" y="2133"/>
                    <a:pt x="20009" y="2133"/>
                  </a:cubicBezTo>
                  <a:close/>
                  <a:moveTo>
                    <a:pt x="19286" y="1543"/>
                  </a:moveTo>
                  <a:cubicBezTo>
                    <a:pt x="19286" y="1760"/>
                    <a:pt x="19117" y="1929"/>
                    <a:pt x="18900" y="1929"/>
                  </a:cubicBezTo>
                  <a:cubicBezTo>
                    <a:pt x="18683" y="1929"/>
                    <a:pt x="18514" y="1760"/>
                    <a:pt x="18514" y="1543"/>
                  </a:cubicBezTo>
                  <a:lnTo>
                    <a:pt x="18514" y="386"/>
                  </a:lnTo>
                  <a:cubicBezTo>
                    <a:pt x="18514" y="169"/>
                    <a:pt x="18683" y="0"/>
                    <a:pt x="18900" y="0"/>
                  </a:cubicBezTo>
                  <a:cubicBezTo>
                    <a:pt x="19117" y="0"/>
                    <a:pt x="19286" y="169"/>
                    <a:pt x="19286" y="386"/>
                  </a:cubicBezTo>
                  <a:cubicBezTo>
                    <a:pt x="19286" y="386"/>
                    <a:pt x="19286" y="1543"/>
                    <a:pt x="19286" y="1543"/>
                  </a:cubicBezTo>
                  <a:close/>
                  <a:moveTo>
                    <a:pt x="18068" y="2254"/>
                  </a:moveTo>
                  <a:cubicBezTo>
                    <a:pt x="17960" y="2254"/>
                    <a:pt x="17863" y="2206"/>
                    <a:pt x="17791" y="2133"/>
                  </a:cubicBezTo>
                  <a:lnTo>
                    <a:pt x="16694" y="1049"/>
                  </a:lnTo>
                  <a:cubicBezTo>
                    <a:pt x="16550" y="892"/>
                    <a:pt x="16550" y="651"/>
                    <a:pt x="16694" y="494"/>
                  </a:cubicBezTo>
                  <a:cubicBezTo>
                    <a:pt x="16851" y="350"/>
                    <a:pt x="17092" y="350"/>
                    <a:pt x="17249" y="494"/>
                  </a:cubicBezTo>
                  <a:lnTo>
                    <a:pt x="18333" y="1591"/>
                  </a:lnTo>
                  <a:cubicBezTo>
                    <a:pt x="18490" y="1736"/>
                    <a:pt x="18490" y="1989"/>
                    <a:pt x="18333" y="2133"/>
                  </a:cubicBezTo>
                  <a:cubicBezTo>
                    <a:pt x="18261" y="2206"/>
                    <a:pt x="18165" y="2254"/>
                    <a:pt x="18068" y="2254"/>
                  </a:cubicBezTo>
                  <a:close/>
                  <a:moveTo>
                    <a:pt x="5882" y="6678"/>
                  </a:moveTo>
                  <a:cubicBezTo>
                    <a:pt x="4146" y="7377"/>
                    <a:pt x="2748" y="8775"/>
                    <a:pt x="2049" y="10511"/>
                  </a:cubicBezTo>
                  <a:cubicBezTo>
                    <a:pt x="1892" y="10908"/>
                    <a:pt x="2073" y="11354"/>
                    <a:pt x="2471" y="11511"/>
                  </a:cubicBezTo>
                  <a:cubicBezTo>
                    <a:pt x="2567" y="11547"/>
                    <a:pt x="2664" y="11571"/>
                    <a:pt x="2760" y="11571"/>
                  </a:cubicBezTo>
                  <a:cubicBezTo>
                    <a:pt x="3074" y="11571"/>
                    <a:pt x="3351" y="11391"/>
                    <a:pt x="3483" y="11089"/>
                  </a:cubicBezTo>
                  <a:cubicBezTo>
                    <a:pt x="4026" y="9739"/>
                    <a:pt x="5111" y="8654"/>
                    <a:pt x="6461" y="8112"/>
                  </a:cubicBezTo>
                  <a:cubicBezTo>
                    <a:pt x="6858" y="7943"/>
                    <a:pt x="7051" y="7497"/>
                    <a:pt x="6883" y="7100"/>
                  </a:cubicBezTo>
                  <a:cubicBezTo>
                    <a:pt x="6726" y="6702"/>
                    <a:pt x="6280" y="6521"/>
                    <a:pt x="5882" y="6678"/>
                  </a:cubicBezTo>
                  <a:close/>
                  <a:moveTo>
                    <a:pt x="18792" y="3363"/>
                  </a:moveTo>
                  <a:lnTo>
                    <a:pt x="15850" y="6292"/>
                  </a:lnTo>
                  <a:lnTo>
                    <a:pt x="16670" y="7112"/>
                  </a:lnTo>
                  <a:cubicBezTo>
                    <a:pt x="16971" y="7413"/>
                    <a:pt x="16971" y="7907"/>
                    <a:pt x="16670" y="8208"/>
                  </a:cubicBezTo>
                  <a:lnTo>
                    <a:pt x="15899" y="8980"/>
                  </a:lnTo>
                  <a:cubicBezTo>
                    <a:pt x="16574" y="10197"/>
                    <a:pt x="16971" y="11608"/>
                    <a:pt x="16971" y="13114"/>
                  </a:cubicBezTo>
                  <a:cubicBezTo>
                    <a:pt x="16971" y="17803"/>
                    <a:pt x="13175" y="21600"/>
                    <a:pt x="8486" y="21600"/>
                  </a:cubicBezTo>
                  <a:cubicBezTo>
                    <a:pt x="3797" y="21600"/>
                    <a:pt x="0" y="17803"/>
                    <a:pt x="0" y="13114"/>
                  </a:cubicBezTo>
                  <a:cubicBezTo>
                    <a:pt x="0" y="8425"/>
                    <a:pt x="3797" y="4629"/>
                    <a:pt x="8486" y="4629"/>
                  </a:cubicBezTo>
                  <a:cubicBezTo>
                    <a:pt x="9992" y="4629"/>
                    <a:pt x="11403" y="5026"/>
                    <a:pt x="12620" y="5701"/>
                  </a:cubicBezTo>
                  <a:lnTo>
                    <a:pt x="13392" y="4930"/>
                  </a:lnTo>
                  <a:cubicBezTo>
                    <a:pt x="13693" y="4629"/>
                    <a:pt x="14187" y="4629"/>
                    <a:pt x="14488" y="4930"/>
                  </a:cubicBezTo>
                  <a:lnTo>
                    <a:pt x="15308" y="5750"/>
                  </a:lnTo>
                  <a:lnTo>
                    <a:pt x="18237" y="2808"/>
                  </a:lnTo>
                  <a:cubicBezTo>
                    <a:pt x="18237" y="2808"/>
                    <a:pt x="18792" y="3363"/>
                    <a:pt x="18792" y="336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895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7" name="Group 7"/>
          <p:cNvGrpSpPr/>
          <p:nvPr>
            <p:custDataLst>
              <p:tags r:id="rId4"/>
            </p:custDataLst>
          </p:nvPr>
        </p:nvGrpSpPr>
        <p:grpSpPr>
          <a:xfrm>
            <a:off x="4485687" y="4102235"/>
            <a:ext cx="626479" cy="626478"/>
            <a:chOff x="0" y="0"/>
            <a:chExt cx="786356" cy="786356"/>
          </a:xfrm>
        </p:grpSpPr>
        <p:sp>
          <p:nvSpPr>
            <p:cNvPr id="26" name="Freeform: Shape 8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786356" cy="786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895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Freeform: Shape 9"/>
            <p:cNvSpPr/>
            <p:nvPr>
              <p:custDataLst>
                <p:tags r:id="rId6"/>
              </p:custDataLst>
            </p:nvPr>
          </p:nvSpPr>
          <p:spPr>
            <a:xfrm>
              <a:off x="218132" y="218134"/>
              <a:ext cx="350092" cy="350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25" y="10046"/>
                  </a:moveTo>
                  <a:lnTo>
                    <a:pt x="11925" y="4050"/>
                  </a:lnTo>
                  <a:lnTo>
                    <a:pt x="9676" y="4050"/>
                  </a:lnTo>
                  <a:lnTo>
                    <a:pt x="9676" y="11075"/>
                  </a:lnTo>
                  <a:lnTo>
                    <a:pt x="5687" y="13379"/>
                  </a:lnTo>
                  <a:lnTo>
                    <a:pt x="6812" y="15327"/>
                  </a:lnTo>
                  <a:lnTo>
                    <a:pt x="11441" y="12653"/>
                  </a:lnTo>
                  <a:cubicBezTo>
                    <a:pt x="11709" y="12499"/>
                    <a:pt x="11925" y="12121"/>
                    <a:pt x="11925" y="11812"/>
                  </a:cubicBezTo>
                  <a:lnTo>
                    <a:pt x="11925" y="11623"/>
                  </a:lnTo>
                  <a:lnTo>
                    <a:pt x="16695" y="6936"/>
                  </a:lnTo>
                  <a:cubicBezTo>
                    <a:pt x="16473" y="6631"/>
                    <a:pt x="16233" y="6341"/>
                    <a:pt x="15967" y="6074"/>
                  </a:cubicBezTo>
                  <a:cubicBezTo>
                    <a:pt x="15967" y="6074"/>
                    <a:pt x="11925" y="10046"/>
                    <a:pt x="11925" y="10046"/>
                  </a:cubicBezTo>
                  <a:close/>
                  <a:moveTo>
                    <a:pt x="10799" y="19349"/>
                  </a:moveTo>
                  <a:cubicBezTo>
                    <a:pt x="6078" y="19349"/>
                    <a:pt x="2250" y="15522"/>
                    <a:pt x="2250" y="10799"/>
                  </a:cubicBezTo>
                  <a:cubicBezTo>
                    <a:pt x="2250" y="6078"/>
                    <a:pt x="6077" y="2250"/>
                    <a:pt x="10799" y="2250"/>
                  </a:cubicBezTo>
                  <a:cubicBezTo>
                    <a:pt x="15521" y="2250"/>
                    <a:pt x="19350" y="6077"/>
                    <a:pt x="19350" y="10799"/>
                  </a:cubicBezTo>
                  <a:cubicBezTo>
                    <a:pt x="19350" y="15521"/>
                    <a:pt x="15521" y="19349"/>
                    <a:pt x="10799" y="19349"/>
                  </a:cubicBezTo>
                  <a:close/>
                  <a:moveTo>
                    <a:pt x="10800" y="0"/>
                  </a:moveTo>
                  <a:cubicBezTo>
                    <a:pt x="4835" y="0"/>
                    <a:pt x="0" y="4835"/>
                    <a:pt x="0" y="10799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799"/>
                  </a:cubicBezTo>
                  <a:cubicBezTo>
                    <a:pt x="21600" y="4835"/>
                    <a:pt x="16764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895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8" name="Group 10"/>
          <p:cNvGrpSpPr/>
          <p:nvPr>
            <p:custDataLst>
              <p:tags r:id="rId7"/>
            </p:custDataLst>
          </p:nvPr>
        </p:nvGrpSpPr>
        <p:grpSpPr>
          <a:xfrm>
            <a:off x="8022047" y="2290636"/>
            <a:ext cx="626479" cy="626478"/>
            <a:chOff x="0" y="0"/>
            <a:chExt cx="786356" cy="786356"/>
          </a:xfrm>
        </p:grpSpPr>
        <p:sp>
          <p:nvSpPr>
            <p:cNvPr id="24" name="Freeform: Shape 11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786356" cy="786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895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Freeform: Shape 12"/>
            <p:cNvSpPr/>
            <p:nvPr>
              <p:custDataLst>
                <p:tags r:id="rId9"/>
              </p:custDataLst>
            </p:nvPr>
          </p:nvSpPr>
          <p:spPr>
            <a:xfrm>
              <a:off x="273987" y="205716"/>
              <a:ext cx="238382" cy="37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43" y="1064"/>
                  </a:moveTo>
                  <a:cubicBezTo>
                    <a:pt x="8799" y="1064"/>
                    <a:pt x="7615" y="1428"/>
                    <a:pt x="6901" y="1999"/>
                  </a:cubicBezTo>
                  <a:cubicBezTo>
                    <a:pt x="6186" y="2583"/>
                    <a:pt x="5961" y="3349"/>
                    <a:pt x="5961" y="4076"/>
                  </a:cubicBezTo>
                  <a:cubicBezTo>
                    <a:pt x="5961" y="6023"/>
                    <a:pt x="7697" y="9087"/>
                    <a:pt x="11372" y="9087"/>
                  </a:cubicBezTo>
                  <a:cubicBezTo>
                    <a:pt x="12372" y="9087"/>
                    <a:pt x="13597" y="8775"/>
                    <a:pt x="14291" y="8308"/>
                  </a:cubicBezTo>
                  <a:cubicBezTo>
                    <a:pt x="15149" y="7737"/>
                    <a:pt x="15373" y="7010"/>
                    <a:pt x="15373" y="6244"/>
                  </a:cubicBezTo>
                  <a:cubicBezTo>
                    <a:pt x="15373" y="4323"/>
                    <a:pt x="13617" y="1064"/>
                    <a:pt x="9943" y="1064"/>
                  </a:cubicBezTo>
                  <a:close/>
                  <a:moveTo>
                    <a:pt x="13046" y="13656"/>
                  </a:moveTo>
                  <a:cubicBezTo>
                    <a:pt x="12719" y="13630"/>
                    <a:pt x="12392" y="13630"/>
                    <a:pt x="12045" y="13630"/>
                  </a:cubicBezTo>
                  <a:cubicBezTo>
                    <a:pt x="8738" y="13630"/>
                    <a:pt x="3797" y="14305"/>
                    <a:pt x="3797" y="16979"/>
                  </a:cubicBezTo>
                  <a:cubicBezTo>
                    <a:pt x="3797" y="19510"/>
                    <a:pt x="8085" y="20419"/>
                    <a:pt x="11412" y="20419"/>
                  </a:cubicBezTo>
                  <a:cubicBezTo>
                    <a:pt x="14434" y="20419"/>
                    <a:pt x="17762" y="19614"/>
                    <a:pt x="17762" y="17381"/>
                  </a:cubicBezTo>
                  <a:cubicBezTo>
                    <a:pt x="17762" y="15629"/>
                    <a:pt x="15026" y="14564"/>
                    <a:pt x="13046" y="13656"/>
                  </a:cubicBezTo>
                  <a:close/>
                  <a:moveTo>
                    <a:pt x="21600" y="0"/>
                  </a:moveTo>
                  <a:lnTo>
                    <a:pt x="18803" y="1142"/>
                  </a:lnTo>
                  <a:lnTo>
                    <a:pt x="16108" y="1142"/>
                  </a:lnTo>
                  <a:cubicBezTo>
                    <a:pt x="18027" y="2168"/>
                    <a:pt x="19191" y="3310"/>
                    <a:pt x="19191" y="4946"/>
                  </a:cubicBezTo>
                  <a:cubicBezTo>
                    <a:pt x="19191" y="8308"/>
                    <a:pt x="14352" y="8684"/>
                    <a:pt x="14352" y="10333"/>
                  </a:cubicBezTo>
                  <a:cubicBezTo>
                    <a:pt x="14352" y="12046"/>
                    <a:pt x="20661" y="12617"/>
                    <a:pt x="20661" y="16278"/>
                  </a:cubicBezTo>
                  <a:cubicBezTo>
                    <a:pt x="20661" y="17070"/>
                    <a:pt x="20293" y="17849"/>
                    <a:pt x="19660" y="18524"/>
                  </a:cubicBezTo>
                  <a:cubicBezTo>
                    <a:pt x="17578" y="20795"/>
                    <a:pt x="13189" y="21600"/>
                    <a:pt x="9289" y="21600"/>
                  </a:cubicBezTo>
                  <a:cubicBezTo>
                    <a:pt x="6227" y="21600"/>
                    <a:pt x="2450" y="21094"/>
                    <a:pt x="735" y="19276"/>
                  </a:cubicBezTo>
                  <a:cubicBezTo>
                    <a:pt x="245" y="18770"/>
                    <a:pt x="0" y="18173"/>
                    <a:pt x="0" y="17576"/>
                  </a:cubicBezTo>
                  <a:cubicBezTo>
                    <a:pt x="0" y="16109"/>
                    <a:pt x="1429" y="14889"/>
                    <a:pt x="3328" y="14136"/>
                  </a:cubicBezTo>
                  <a:cubicBezTo>
                    <a:pt x="5716" y="13188"/>
                    <a:pt x="8820" y="12955"/>
                    <a:pt x="11576" y="12838"/>
                  </a:cubicBezTo>
                  <a:cubicBezTo>
                    <a:pt x="10841" y="12241"/>
                    <a:pt x="10290" y="11709"/>
                    <a:pt x="10290" y="10930"/>
                  </a:cubicBezTo>
                  <a:cubicBezTo>
                    <a:pt x="10290" y="10514"/>
                    <a:pt x="10453" y="10190"/>
                    <a:pt x="10718" y="9826"/>
                  </a:cubicBezTo>
                  <a:cubicBezTo>
                    <a:pt x="10249" y="9852"/>
                    <a:pt x="9800" y="9878"/>
                    <a:pt x="9330" y="9878"/>
                  </a:cubicBezTo>
                  <a:cubicBezTo>
                    <a:pt x="5349" y="9878"/>
                    <a:pt x="2164" y="8035"/>
                    <a:pt x="2164" y="5452"/>
                  </a:cubicBezTo>
                  <a:cubicBezTo>
                    <a:pt x="2164" y="4024"/>
                    <a:pt x="3205" y="2622"/>
                    <a:pt x="4920" y="1687"/>
                  </a:cubicBezTo>
                  <a:cubicBezTo>
                    <a:pt x="7105" y="480"/>
                    <a:pt x="10249" y="0"/>
                    <a:pt x="13087" y="0"/>
                  </a:cubicBezTo>
                  <a:cubicBezTo>
                    <a:pt x="13087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895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9" name="Group 13"/>
          <p:cNvGrpSpPr/>
          <p:nvPr>
            <p:custDataLst>
              <p:tags r:id="rId10"/>
            </p:custDataLst>
          </p:nvPr>
        </p:nvGrpSpPr>
        <p:grpSpPr>
          <a:xfrm>
            <a:off x="8022047" y="4102235"/>
            <a:ext cx="626479" cy="626478"/>
            <a:chOff x="0" y="0"/>
            <a:chExt cx="786356" cy="786356"/>
          </a:xfrm>
        </p:grpSpPr>
        <p:sp>
          <p:nvSpPr>
            <p:cNvPr id="22" name="Freeform: Shape 14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786356" cy="786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895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Freeform: Shape 15"/>
            <p:cNvSpPr/>
            <p:nvPr>
              <p:custDataLst>
                <p:tags r:id="rId12"/>
              </p:custDataLst>
            </p:nvPr>
          </p:nvSpPr>
          <p:spPr>
            <a:xfrm>
              <a:off x="201869" y="205716"/>
              <a:ext cx="382617" cy="374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92" y="8346"/>
                  </a:moveTo>
                  <a:lnTo>
                    <a:pt x="17992" y="4664"/>
                  </a:lnTo>
                  <a:lnTo>
                    <a:pt x="15587" y="4664"/>
                  </a:lnTo>
                  <a:lnTo>
                    <a:pt x="15587" y="8346"/>
                  </a:lnTo>
                  <a:lnTo>
                    <a:pt x="11979" y="8346"/>
                  </a:lnTo>
                  <a:lnTo>
                    <a:pt x="11979" y="10800"/>
                  </a:lnTo>
                  <a:lnTo>
                    <a:pt x="15587" y="10800"/>
                  </a:lnTo>
                  <a:lnTo>
                    <a:pt x="15587" y="14482"/>
                  </a:lnTo>
                  <a:lnTo>
                    <a:pt x="17992" y="14482"/>
                  </a:lnTo>
                  <a:lnTo>
                    <a:pt x="17992" y="10800"/>
                  </a:lnTo>
                  <a:lnTo>
                    <a:pt x="21600" y="10800"/>
                  </a:lnTo>
                  <a:lnTo>
                    <a:pt x="21600" y="8346"/>
                  </a:lnTo>
                  <a:cubicBezTo>
                    <a:pt x="21600" y="8346"/>
                    <a:pt x="17992" y="8346"/>
                    <a:pt x="17992" y="8346"/>
                  </a:cubicBezTo>
                  <a:close/>
                  <a:moveTo>
                    <a:pt x="8626" y="4205"/>
                  </a:moveTo>
                  <a:cubicBezTo>
                    <a:pt x="9169" y="6154"/>
                    <a:pt x="8350" y="8188"/>
                    <a:pt x="7043" y="8565"/>
                  </a:cubicBezTo>
                  <a:cubicBezTo>
                    <a:pt x="6893" y="8608"/>
                    <a:pt x="6739" y="8629"/>
                    <a:pt x="6582" y="8629"/>
                  </a:cubicBezTo>
                  <a:cubicBezTo>
                    <a:pt x="5387" y="8629"/>
                    <a:pt x="4202" y="7394"/>
                    <a:pt x="3762" y="5692"/>
                  </a:cubicBezTo>
                  <a:cubicBezTo>
                    <a:pt x="3516" y="4740"/>
                    <a:pt x="3537" y="3903"/>
                    <a:pt x="3818" y="3100"/>
                  </a:cubicBezTo>
                  <a:cubicBezTo>
                    <a:pt x="4094" y="2309"/>
                    <a:pt x="4592" y="1777"/>
                    <a:pt x="5217" y="1597"/>
                  </a:cubicBezTo>
                  <a:cubicBezTo>
                    <a:pt x="5367" y="1554"/>
                    <a:pt x="5522" y="1532"/>
                    <a:pt x="5680" y="1532"/>
                  </a:cubicBezTo>
                  <a:cubicBezTo>
                    <a:pt x="7123" y="1532"/>
                    <a:pt x="8052" y="2143"/>
                    <a:pt x="8626" y="4205"/>
                  </a:cubicBezTo>
                  <a:close/>
                  <a:moveTo>
                    <a:pt x="10070" y="16448"/>
                  </a:moveTo>
                  <a:cubicBezTo>
                    <a:pt x="10176" y="18174"/>
                    <a:pt x="8730" y="19447"/>
                    <a:pt x="6556" y="19607"/>
                  </a:cubicBezTo>
                  <a:cubicBezTo>
                    <a:pt x="4350" y="19773"/>
                    <a:pt x="2534" y="18759"/>
                    <a:pt x="2428" y="17035"/>
                  </a:cubicBezTo>
                  <a:cubicBezTo>
                    <a:pt x="2376" y="16205"/>
                    <a:pt x="2733" y="15395"/>
                    <a:pt x="3432" y="14748"/>
                  </a:cubicBezTo>
                  <a:cubicBezTo>
                    <a:pt x="4140" y="14094"/>
                    <a:pt x="5113" y="13689"/>
                    <a:pt x="6172" y="13609"/>
                  </a:cubicBezTo>
                  <a:cubicBezTo>
                    <a:pt x="6297" y="13602"/>
                    <a:pt x="6421" y="13595"/>
                    <a:pt x="6545" y="13595"/>
                  </a:cubicBezTo>
                  <a:cubicBezTo>
                    <a:pt x="8588" y="13596"/>
                    <a:pt x="9971" y="14821"/>
                    <a:pt x="10070" y="16448"/>
                  </a:cubicBezTo>
                  <a:close/>
                  <a:moveTo>
                    <a:pt x="1143" y="5387"/>
                  </a:moveTo>
                  <a:cubicBezTo>
                    <a:pt x="1143" y="7220"/>
                    <a:pt x="1742" y="8543"/>
                    <a:pt x="2925" y="9320"/>
                  </a:cubicBezTo>
                  <a:cubicBezTo>
                    <a:pt x="3894" y="9958"/>
                    <a:pt x="5017" y="10054"/>
                    <a:pt x="5602" y="10054"/>
                  </a:cubicBezTo>
                  <a:cubicBezTo>
                    <a:pt x="5744" y="10054"/>
                    <a:pt x="5858" y="10046"/>
                    <a:pt x="5937" y="10042"/>
                  </a:cubicBezTo>
                  <a:cubicBezTo>
                    <a:pt x="5937" y="10042"/>
                    <a:pt x="5752" y="11274"/>
                    <a:pt x="6647" y="12491"/>
                  </a:cubicBezTo>
                  <a:lnTo>
                    <a:pt x="6606" y="12491"/>
                  </a:lnTo>
                  <a:cubicBezTo>
                    <a:pt x="5056" y="12491"/>
                    <a:pt x="0" y="12822"/>
                    <a:pt x="0" y="17065"/>
                  </a:cubicBezTo>
                  <a:cubicBezTo>
                    <a:pt x="0" y="21380"/>
                    <a:pt x="4643" y="21600"/>
                    <a:pt x="5575" y="21600"/>
                  </a:cubicBezTo>
                  <a:cubicBezTo>
                    <a:pt x="5649" y="21600"/>
                    <a:pt x="5692" y="21598"/>
                    <a:pt x="5692" y="21598"/>
                  </a:cubicBezTo>
                  <a:cubicBezTo>
                    <a:pt x="5702" y="21598"/>
                    <a:pt x="5768" y="21600"/>
                    <a:pt x="5882" y="21600"/>
                  </a:cubicBezTo>
                  <a:cubicBezTo>
                    <a:pt x="6480" y="21600"/>
                    <a:pt x="8025" y="21524"/>
                    <a:pt x="9459" y="20811"/>
                  </a:cubicBezTo>
                  <a:cubicBezTo>
                    <a:pt x="11321" y="19891"/>
                    <a:pt x="12265" y="18284"/>
                    <a:pt x="12265" y="16043"/>
                  </a:cubicBezTo>
                  <a:cubicBezTo>
                    <a:pt x="12265" y="13878"/>
                    <a:pt x="10827" y="12590"/>
                    <a:pt x="9777" y="11647"/>
                  </a:cubicBezTo>
                  <a:cubicBezTo>
                    <a:pt x="9136" y="11071"/>
                    <a:pt x="8582" y="10575"/>
                    <a:pt x="8582" y="10093"/>
                  </a:cubicBezTo>
                  <a:cubicBezTo>
                    <a:pt x="8582" y="9602"/>
                    <a:pt x="8987" y="9233"/>
                    <a:pt x="9498" y="8765"/>
                  </a:cubicBezTo>
                  <a:cubicBezTo>
                    <a:pt x="10327" y="8010"/>
                    <a:pt x="11108" y="6934"/>
                    <a:pt x="11108" y="4899"/>
                  </a:cubicBezTo>
                  <a:cubicBezTo>
                    <a:pt x="11108" y="3111"/>
                    <a:pt x="10881" y="1910"/>
                    <a:pt x="9480" y="1147"/>
                  </a:cubicBezTo>
                  <a:cubicBezTo>
                    <a:pt x="9626" y="1072"/>
                    <a:pt x="10143" y="1016"/>
                    <a:pt x="10398" y="979"/>
                  </a:cubicBezTo>
                  <a:cubicBezTo>
                    <a:pt x="11156" y="874"/>
                    <a:pt x="12267" y="754"/>
                    <a:pt x="12267" y="122"/>
                  </a:cubicBezTo>
                  <a:lnTo>
                    <a:pt x="12267" y="0"/>
                  </a:lnTo>
                  <a:lnTo>
                    <a:pt x="6736" y="0"/>
                  </a:lnTo>
                  <a:cubicBezTo>
                    <a:pt x="6680" y="3"/>
                    <a:pt x="1143" y="211"/>
                    <a:pt x="1143" y="538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895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4" name="Group 1"/>
          <p:cNvGrpSpPr/>
          <p:nvPr/>
        </p:nvGrpSpPr>
        <p:grpSpPr>
          <a:xfrm>
            <a:off x="890867" y="2290637"/>
            <a:ext cx="3045067" cy="2438077"/>
            <a:chOff x="1149331" y="1844073"/>
            <a:chExt cx="3381005" cy="2707051"/>
          </a:xfrm>
        </p:grpSpPr>
        <p:sp>
          <p:nvSpPr>
            <p:cNvPr id="30" name="Freeform: Shape 3"/>
            <p:cNvSpPr/>
            <p:nvPr/>
          </p:nvSpPr>
          <p:spPr>
            <a:xfrm>
              <a:off x="1149331" y="1844073"/>
              <a:ext cx="3381005" cy="270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20910" y="6750"/>
                  </a:moveTo>
                  <a:lnTo>
                    <a:pt x="624" y="6750"/>
                  </a:lnTo>
                  <a:cubicBezTo>
                    <a:pt x="256" y="6750"/>
                    <a:pt x="-33" y="7147"/>
                    <a:pt x="3" y="7607"/>
                  </a:cubicBezTo>
                  <a:lnTo>
                    <a:pt x="997" y="20660"/>
                  </a:lnTo>
                  <a:cubicBezTo>
                    <a:pt x="1037" y="21192"/>
                    <a:pt x="1395" y="21600"/>
                    <a:pt x="1823" y="21600"/>
                  </a:cubicBezTo>
                  <a:lnTo>
                    <a:pt x="19711" y="21600"/>
                  </a:lnTo>
                  <a:cubicBezTo>
                    <a:pt x="20139" y="21600"/>
                    <a:pt x="20496" y="21192"/>
                    <a:pt x="20537" y="20660"/>
                  </a:cubicBezTo>
                  <a:lnTo>
                    <a:pt x="21531" y="7607"/>
                  </a:lnTo>
                  <a:cubicBezTo>
                    <a:pt x="21567" y="7147"/>
                    <a:pt x="21278" y="6750"/>
                    <a:pt x="20910" y="6750"/>
                  </a:cubicBezTo>
                  <a:close/>
                  <a:moveTo>
                    <a:pt x="19825" y="3779"/>
                  </a:moveTo>
                  <a:cubicBezTo>
                    <a:pt x="19705" y="3185"/>
                    <a:pt x="19119" y="2700"/>
                    <a:pt x="18521" y="2700"/>
                  </a:cubicBezTo>
                  <a:lnTo>
                    <a:pt x="11178" y="2700"/>
                  </a:lnTo>
                  <a:cubicBezTo>
                    <a:pt x="10581" y="2700"/>
                    <a:pt x="9744" y="2271"/>
                    <a:pt x="9322" y="1746"/>
                  </a:cubicBezTo>
                  <a:lnTo>
                    <a:pt x="8680" y="952"/>
                  </a:lnTo>
                  <a:cubicBezTo>
                    <a:pt x="8257" y="427"/>
                    <a:pt x="7422" y="0"/>
                    <a:pt x="6825" y="0"/>
                  </a:cubicBezTo>
                  <a:lnTo>
                    <a:pt x="3317" y="0"/>
                  </a:lnTo>
                  <a:cubicBezTo>
                    <a:pt x="2719" y="0"/>
                    <a:pt x="2176" y="603"/>
                    <a:pt x="2110" y="1342"/>
                  </a:cubicBezTo>
                  <a:lnTo>
                    <a:pt x="1796" y="5400"/>
                  </a:lnTo>
                  <a:lnTo>
                    <a:pt x="20041" y="5400"/>
                  </a:lnTo>
                  <a:cubicBezTo>
                    <a:pt x="20041" y="5400"/>
                    <a:pt x="19825" y="3779"/>
                    <a:pt x="19825" y="3779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Freeform: Shape 16"/>
            <p:cNvSpPr/>
            <p:nvPr/>
          </p:nvSpPr>
          <p:spPr>
            <a:xfrm rot="18900000">
              <a:off x="2475537" y="2762447"/>
              <a:ext cx="1063864" cy="1654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6943"/>
                  </a:moveTo>
                  <a:cubicBezTo>
                    <a:pt x="19200" y="3966"/>
                    <a:pt x="15431" y="1543"/>
                    <a:pt x="10800" y="1543"/>
                  </a:cubicBezTo>
                  <a:cubicBezTo>
                    <a:pt x="6169" y="1543"/>
                    <a:pt x="2400" y="3966"/>
                    <a:pt x="2400" y="6943"/>
                  </a:cubicBezTo>
                  <a:cubicBezTo>
                    <a:pt x="2400" y="9920"/>
                    <a:pt x="6169" y="12343"/>
                    <a:pt x="10800" y="12343"/>
                  </a:cubicBezTo>
                  <a:cubicBezTo>
                    <a:pt x="15431" y="12343"/>
                    <a:pt x="19200" y="9920"/>
                    <a:pt x="19200" y="6943"/>
                  </a:cubicBezTo>
                  <a:close/>
                  <a:moveTo>
                    <a:pt x="12000" y="13837"/>
                  </a:moveTo>
                  <a:lnTo>
                    <a:pt x="12000" y="21214"/>
                  </a:lnTo>
                  <a:cubicBezTo>
                    <a:pt x="12000" y="21431"/>
                    <a:pt x="11738" y="21600"/>
                    <a:pt x="11400" y="21600"/>
                  </a:cubicBezTo>
                  <a:lnTo>
                    <a:pt x="10200" y="21600"/>
                  </a:lnTo>
                  <a:cubicBezTo>
                    <a:pt x="9862" y="21600"/>
                    <a:pt x="9600" y="21431"/>
                    <a:pt x="9600" y="21214"/>
                  </a:cubicBezTo>
                  <a:lnTo>
                    <a:pt x="9600" y="13837"/>
                  </a:lnTo>
                  <a:cubicBezTo>
                    <a:pt x="4200" y="13452"/>
                    <a:pt x="0" y="10511"/>
                    <a:pt x="0" y="6943"/>
                  </a:cubicBezTo>
                  <a:cubicBezTo>
                    <a:pt x="0" y="3110"/>
                    <a:pt x="4837" y="0"/>
                    <a:pt x="10800" y="0"/>
                  </a:cubicBezTo>
                  <a:cubicBezTo>
                    <a:pt x="16763" y="0"/>
                    <a:pt x="21600" y="3110"/>
                    <a:pt x="21600" y="6943"/>
                  </a:cubicBezTo>
                  <a:cubicBezTo>
                    <a:pt x="21600" y="10511"/>
                    <a:pt x="17400" y="13452"/>
                    <a:pt x="12000" y="1383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37" name="矩形 36"/>
          <p:cNvSpPr/>
          <p:nvPr>
            <p:custDataLst>
              <p:tags r:id="rId13"/>
            </p:custDataLst>
          </p:nvPr>
        </p:nvSpPr>
        <p:spPr>
          <a:xfrm>
            <a:off x="5153025" y="2359660"/>
            <a:ext cx="26358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Maintain centralized real-time data.</a:t>
            </a:r>
            <a:endParaRPr lang="en-US" altLang="en-GB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5153025" y="4231640"/>
            <a:ext cx="26358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Track high-demand items for inventory planning.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3" name="矩形 42"/>
          <p:cNvSpPr/>
          <p:nvPr>
            <p:custDataLst>
              <p:tags r:id="rId15"/>
            </p:custDataLst>
          </p:nvPr>
        </p:nvSpPr>
        <p:spPr>
          <a:xfrm>
            <a:off x="8703945" y="2359660"/>
            <a:ext cx="26358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Optimize delivery routes during peak hours.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6" name="矩形 45"/>
          <p:cNvSpPr/>
          <p:nvPr>
            <p:custDataLst>
              <p:tags r:id="rId16"/>
            </p:custDataLst>
          </p:nvPr>
        </p:nvSpPr>
        <p:spPr>
          <a:xfrm>
            <a:off x="8703945" y="4231640"/>
            <a:ext cx="2635885" cy="755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Monitor partner performance monthly.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3509570" y="424925"/>
            <a:ext cx="2416255" cy="2628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zh-CN" sz="1705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Content Placeholder 2"/>
          <p:cNvSpPr txBox="1"/>
          <p:nvPr/>
        </p:nvSpPr>
        <p:spPr>
          <a:xfrm>
            <a:off x="379730" y="162560"/>
            <a:ext cx="7182485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Best Practices &amp; Recommendations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28803" y="6535525"/>
            <a:ext cx="308610" cy="236220"/>
          </a:xfrm>
          <a:prstGeom prst="rect">
            <a:avLst/>
          </a:prstGeom>
          <a:noFill/>
        </p:spPr>
        <p:txBody>
          <a:bodyPr wrap="none" lIns="91408" tIns="45705" rIns="91408" bIns="45705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95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方正正粗黑简体" panose="02000000000000000000" pitchFamily="2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>
            <p:custDataLst>
              <p:tags r:id="rId1"/>
            </p:custDataLst>
          </p:nvPr>
        </p:nvSpPr>
        <p:spPr>
          <a:xfrm>
            <a:off x="600173" y="2440897"/>
            <a:ext cx="2716854" cy="1373656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948" b="-15948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3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>
            <p:custDataLst>
              <p:tags r:id="rId3"/>
            </p:custDataLst>
          </p:nvPr>
        </p:nvSpPr>
        <p:spPr>
          <a:xfrm>
            <a:off x="3353422" y="2440897"/>
            <a:ext cx="2716854" cy="137365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3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>
            <p:custDataLst>
              <p:tags r:id="rId4"/>
            </p:custDataLst>
          </p:nvPr>
        </p:nvSpPr>
        <p:spPr>
          <a:xfrm>
            <a:off x="6106670" y="2440897"/>
            <a:ext cx="2716854" cy="1373656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948" b="-15948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3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6"/>
            </p:custDataLst>
          </p:nvPr>
        </p:nvSpPr>
        <p:spPr>
          <a:xfrm>
            <a:off x="8859920" y="2440897"/>
            <a:ext cx="2716854" cy="137365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3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>
            <p:custDataLst>
              <p:tags r:id="rId7"/>
            </p:custDataLst>
          </p:nvPr>
        </p:nvSpPr>
        <p:spPr>
          <a:xfrm>
            <a:off x="600173" y="3876844"/>
            <a:ext cx="2716854" cy="137365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3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>
            <p:custDataLst>
              <p:tags r:id="rId8"/>
            </p:custDataLst>
          </p:nvPr>
        </p:nvSpPr>
        <p:spPr>
          <a:xfrm>
            <a:off x="3353422" y="3876844"/>
            <a:ext cx="2716854" cy="1373656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948" b="-15948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3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>
            <p:custDataLst>
              <p:tags r:id="rId10"/>
            </p:custDataLst>
          </p:nvPr>
        </p:nvSpPr>
        <p:spPr>
          <a:xfrm>
            <a:off x="6106670" y="3876844"/>
            <a:ext cx="2716854" cy="13736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3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>
            <p:custDataLst>
              <p:tags r:id="rId11"/>
            </p:custDataLst>
          </p:nvPr>
        </p:nvSpPr>
        <p:spPr>
          <a:xfrm>
            <a:off x="8859920" y="3876844"/>
            <a:ext cx="2716854" cy="1373656"/>
          </a:xfrm>
          <a:prstGeom prst="rect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948" b="-15948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zh-CN" altLang="en-US" sz="253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TextBox 16"/>
          <p:cNvSpPr txBox="1"/>
          <p:nvPr>
            <p:custDataLst>
              <p:tags r:id="rId13"/>
            </p:custDataLst>
          </p:nvPr>
        </p:nvSpPr>
        <p:spPr>
          <a:xfrm>
            <a:off x="732982" y="4210575"/>
            <a:ext cx="2417968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Predict delivery time using ML</a:t>
            </a:r>
            <a:endParaRPr lang="en-US" altLang="en-GB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>
            <p:custDataLst>
              <p:tags r:id="rId14"/>
            </p:custDataLst>
          </p:nvPr>
        </p:nvSpPr>
        <p:spPr>
          <a:xfrm>
            <a:off x="3482516" y="2857015"/>
            <a:ext cx="2417968" cy="584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1895" dirty="0">
                <a:solidFill>
                  <a:prstClr val="white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Geo-map delivery locations</a:t>
            </a:r>
            <a:endParaRPr lang="en-US" altLang="en-GB" sz="1895" dirty="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TextBox 16"/>
          <p:cNvSpPr txBox="1"/>
          <p:nvPr>
            <p:custDataLst>
              <p:tags r:id="rId15"/>
            </p:custDataLst>
          </p:nvPr>
        </p:nvSpPr>
        <p:spPr>
          <a:xfrm>
            <a:off x="6259371" y="4237116"/>
            <a:ext cx="2417968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Customer segmentation &amp; loyalty analysis</a:t>
            </a:r>
            <a:endParaRPr lang="en-US" altLang="en-GB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TextBox 16"/>
          <p:cNvSpPr txBox="1"/>
          <p:nvPr>
            <p:custDataLst>
              <p:tags r:id="rId16"/>
            </p:custDataLst>
          </p:nvPr>
        </p:nvSpPr>
        <p:spPr>
          <a:xfrm>
            <a:off x="8996026" y="2795087"/>
            <a:ext cx="2417968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prstClr val="white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Rider performance &amp; SLA tracking</a:t>
            </a:r>
            <a:endParaRPr lang="en-US" altLang="en-GB" dirty="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4" name="Content Placeholder 2"/>
          <p:cNvSpPr txBox="1"/>
          <p:nvPr/>
        </p:nvSpPr>
        <p:spPr>
          <a:xfrm>
            <a:off x="379938" y="162317"/>
            <a:ext cx="4308471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Future Scope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150"/>
                            </p:stCondLst>
                            <p:childTnLst>
                              <p:par>
                                <p:cTn id="5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899"/>
                            </p:stCondLst>
                            <p:childTnLst>
                              <p:par>
                                <p:cTn id="5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50"/>
                            </p:stCondLst>
                            <p:childTnLst>
                              <p:par>
                                <p:cTn id="6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/>
      <p:bldP spid="17" grpId="0"/>
      <p:bldP spid="19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905160" y="1505057"/>
            <a:ext cx="5159092" cy="212395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992" b="-309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905160" y="3675049"/>
            <a:ext cx="5159092" cy="1575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7" name="Rectangle 6"/>
          <p:cNvSpPr/>
          <p:nvPr>
            <p:custDataLst>
              <p:tags r:id="rId4"/>
            </p:custDataLst>
          </p:nvPr>
        </p:nvSpPr>
        <p:spPr>
          <a:xfrm>
            <a:off x="6132512" y="1505057"/>
            <a:ext cx="5157504" cy="2123958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0967" b="-309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8" name="Rectangle 7"/>
          <p:cNvSpPr/>
          <p:nvPr>
            <p:custDataLst>
              <p:tags r:id="rId6"/>
            </p:custDataLst>
          </p:nvPr>
        </p:nvSpPr>
        <p:spPr>
          <a:xfrm>
            <a:off x="6126161" y="3671875"/>
            <a:ext cx="5163854" cy="1574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97202" y="3845092"/>
            <a:ext cx="4575008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285750" indent="-285750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Clone/download repository</a:t>
            </a:r>
            <a:endParaRPr lang="en-US" altLang="en-GB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  <a:p>
            <a:pPr marL="285750" indent="-285750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Open .pbix in Power BIs</a:t>
            </a:r>
            <a:endParaRPr lang="en-US" altLang="en-GB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420584" y="3845092"/>
            <a:ext cx="4575008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285750" indent="-285750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solidFill>
                  <a:prstClr val="white"/>
                </a:solidFill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Load sample/actual dataset</a:t>
            </a:r>
            <a:endParaRPr lang="en-US" altLang="en-GB" dirty="0">
              <a:solidFill>
                <a:prstClr val="white"/>
              </a:solidFill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  <a:p>
            <a:pPr marL="285750" indent="-285750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GB" dirty="0">
                <a:solidFill>
                  <a:prstClr val="white"/>
                </a:solidFill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Interact with filters and visuals</a:t>
            </a:r>
            <a:endParaRPr lang="en-US" altLang="en-GB" dirty="0">
              <a:solidFill>
                <a:prstClr val="white"/>
              </a:solidFill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379938" y="162317"/>
            <a:ext cx="4308471" cy="19335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How to Use This Project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848013" y="1533630"/>
            <a:ext cx="3478022" cy="212395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396" b="-43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848013" y="3700449"/>
            <a:ext cx="3478022" cy="21239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60721" y="3954176"/>
            <a:ext cx="3246259" cy="1311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3992" bIns="3599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8667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sz="20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Power BI dashboard for end-to-end food delivery analysis.</a:t>
            </a:r>
            <a:endParaRPr lang="en-US" altLang="en-GB" sz="20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Rectangle 16"/>
          <p:cNvSpPr/>
          <p:nvPr>
            <p:custDataLst>
              <p:tags r:id="rId5"/>
            </p:custDataLst>
          </p:nvPr>
        </p:nvSpPr>
        <p:spPr>
          <a:xfrm>
            <a:off x="4378420" y="1533630"/>
            <a:ext cx="3478022" cy="21239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Rectangle 17"/>
          <p:cNvSpPr/>
          <p:nvPr>
            <p:custDataLst>
              <p:tags r:id="rId6"/>
            </p:custDataLst>
          </p:nvPr>
        </p:nvSpPr>
        <p:spPr>
          <a:xfrm>
            <a:off x="4378420" y="3700449"/>
            <a:ext cx="3478022" cy="2123958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652" b="-465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492713" y="1776246"/>
            <a:ext cx="3246260" cy="192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3992" bIns="3599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8667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sz="20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Tracks KPIs: customers, orders, revenue, delivery efficiency, order status.</a:t>
            </a:r>
            <a:endParaRPr lang="en-US" altLang="en-GB" sz="20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Rectangle 19"/>
          <p:cNvSpPr/>
          <p:nvPr>
            <p:custDataLst>
              <p:tags r:id="rId9"/>
            </p:custDataLst>
          </p:nvPr>
        </p:nvSpPr>
        <p:spPr>
          <a:xfrm>
            <a:off x="7910414" y="1533630"/>
            <a:ext cx="3478021" cy="2123958"/>
          </a:xfrm>
          <a:prstGeom prst="rect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601" b="-46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Rectangle 20"/>
          <p:cNvSpPr/>
          <p:nvPr>
            <p:custDataLst>
              <p:tags r:id="rId11"/>
            </p:custDataLst>
          </p:nvPr>
        </p:nvSpPr>
        <p:spPr>
          <a:xfrm>
            <a:off x="7910414" y="3700449"/>
            <a:ext cx="3478021" cy="21239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8024708" y="3954176"/>
            <a:ext cx="3246259" cy="192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143992" bIns="3599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defTabSz="8667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sz="20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Converts raw operational data into actionable business insights.</a:t>
            </a:r>
            <a:endParaRPr lang="en-US" altLang="en-GB" sz="2000" dirty="0">
              <a:solidFill>
                <a:schemeClr val="tx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2564130" y="390525"/>
            <a:ext cx="3574415" cy="2628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zh-CN" sz="1705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379938" y="162317"/>
            <a:ext cx="4308471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Project Overview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8803" y="6535525"/>
            <a:ext cx="308610" cy="236220"/>
          </a:xfrm>
          <a:prstGeom prst="rect">
            <a:avLst/>
          </a:prstGeom>
          <a:noFill/>
        </p:spPr>
        <p:txBody>
          <a:bodyPr wrap="none" lIns="91408" tIns="45705" rIns="91408" bIns="45705" rtlCol="0">
            <a:spAutoFit/>
          </a:bodyPr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95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方正正粗黑简体" panose="02000000000000000000" pitchFamily="2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/>
      <p:bldP spid="17" grpId="0" animBg="1"/>
      <p:bldP spid="18" grpId="0" animBg="1"/>
      <p:bldP spid="19" grpId="0"/>
      <p:bldP spid="20" grpId="0" animBg="1"/>
      <p:bldP spid="21" grpId="0" animBg="1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725178" y="1647922"/>
            <a:ext cx="2516050" cy="258430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939" r="-269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3471292" y="1643161"/>
            <a:ext cx="2516049" cy="258430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9368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8" name="Rectangle 7"/>
          <p:cNvSpPr/>
          <p:nvPr>
            <p:custDataLst>
              <p:tags r:id="rId5"/>
            </p:custDataLst>
          </p:nvPr>
        </p:nvSpPr>
        <p:spPr>
          <a:xfrm>
            <a:off x="8963518" y="1647922"/>
            <a:ext cx="2516050" cy="258430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4896" b="-148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7"/>
            </p:custDataLst>
          </p:nvPr>
        </p:nvSpPr>
        <p:spPr>
          <a:xfrm>
            <a:off x="753085" y="4416970"/>
            <a:ext cx="2460236" cy="830580"/>
          </a:xfrm>
          <a:prstGeom prst="rect">
            <a:avLst/>
          </a:prstGeom>
          <a:noFill/>
        </p:spPr>
        <p:txBody>
          <a:bodyPr wrap="square" lIns="0" tIns="0" rIns="0" bIns="0" spcCol="360000">
            <a:spAutoFit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Improve delivery efficiency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8"/>
            </p:custDataLst>
          </p:nvPr>
        </p:nvSpPr>
        <p:spPr>
          <a:xfrm>
            <a:off x="3505813" y="4416970"/>
            <a:ext cx="2460236" cy="830580"/>
          </a:xfrm>
          <a:prstGeom prst="rect">
            <a:avLst/>
          </a:prstGeom>
          <a:noFill/>
        </p:spPr>
        <p:txBody>
          <a:bodyPr wrap="square" lIns="0" tIns="0" rIns="0" bIns="0" spcCol="360000">
            <a:spAutoFit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Reduce delays &amp; cancellations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1" name="TextBox 10"/>
          <p:cNvSpPr txBox="1"/>
          <p:nvPr>
            <p:custDataLst>
              <p:tags r:id="rId9"/>
            </p:custDataLst>
          </p:nvPr>
        </p:nvSpPr>
        <p:spPr>
          <a:xfrm>
            <a:off x="6258541" y="4416970"/>
            <a:ext cx="2460236" cy="830580"/>
          </a:xfrm>
          <a:prstGeom prst="rect">
            <a:avLst/>
          </a:prstGeom>
          <a:noFill/>
        </p:spPr>
        <p:txBody>
          <a:bodyPr wrap="square" lIns="0" tIns="0" rIns="0" bIns="0" spcCol="360000">
            <a:spAutoFit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Optimize partner performance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2" name="TextBox 11"/>
          <p:cNvSpPr txBox="1"/>
          <p:nvPr>
            <p:custDataLst>
              <p:tags r:id="rId10"/>
            </p:custDataLst>
          </p:nvPr>
        </p:nvSpPr>
        <p:spPr>
          <a:xfrm>
            <a:off x="8991583" y="4417289"/>
            <a:ext cx="2460236" cy="1246505"/>
          </a:xfrm>
          <a:prstGeom prst="rect">
            <a:avLst/>
          </a:prstGeom>
          <a:noFill/>
        </p:spPr>
        <p:txBody>
          <a:bodyPr wrap="square" lIns="0" tIns="0" rIns="0" bIns="0" spcCol="360000">
            <a:spAutoFit/>
          </a:bodyPr>
          <a:lstStyle/>
          <a:p>
            <a:pPr indent="0" defTabSz="866775">
              <a:lnSpc>
                <a:spcPct val="150000"/>
              </a:lnSpc>
              <a:buNone/>
              <a:defRPr/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Enhance satisfaction &amp; 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  <a:p>
            <a:pPr indent="0" defTabSz="866775">
              <a:lnSpc>
                <a:spcPct val="150000"/>
              </a:lnSpc>
              <a:buNone/>
              <a:defRPr/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Support data-driven decisions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379938" y="162317"/>
            <a:ext cx="4308471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Conclusion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4"/>
          <p:cNvSpPr/>
          <p:nvPr>
            <p:custDataLst>
              <p:tags r:id="rId11"/>
            </p:custDataLst>
          </p:nvPr>
        </p:nvSpPr>
        <p:spPr>
          <a:xfrm>
            <a:off x="6258568" y="1643477"/>
            <a:ext cx="2516050" cy="258430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939" r="-269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8" grpId="0" bldLvl="0" animBg="1"/>
      <p:bldP spid="9" grpId="0"/>
      <p:bldP spid="10" grpId="0"/>
      <p:bldP spid="11" grpId="0"/>
      <p:bldP spid="12" grpId="0"/>
      <p:bldP spid="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3928957"/>
            <a:ext cx="12192000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2204367" y="3275321"/>
            <a:ext cx="1307273" cy="1307271"/>
            <a:chOff x="304800" y="673100"/>
            <a:chExt cx="4000500" cy="4000500"/>
          </a:xfrm>
          <a:solidFill>
            <a:srgbClr val="C0D647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chemeClr val="accent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rgbClr val="469205"/>
                </a:solidFill>
                <a:latin typeface="Calibri" panose="020F0502020204030204"/>
                <a:ea typeface="Calibri" panose="020F0502020204030204" pitchFamily="34" charset="0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2" y="760412"/>
              <a:ext cx="3825876" cy="3825875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3790" kern="0" dirty="0">
                <a:solidFill>
                  <a:srgbClr val="46920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520661" y="3275321"/>
            <a:ext cx="1307273" cy="1307271"/>
            <a:chOff x="304800" y="673101"/>
            <a:chExt cx="4000499" cy="4000500"/>
          </a:xfrm>
          <a:solidFill>
            <a:srgbClr val="6B6C7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1"/>
              <a:ext cx="4000499" cy="4000500"/>
            </a:xfrm>
            <a:prstGeom prst="donut">
              <a:avLst>
                <a:gd name="adj" fmla="val 4879"/>
              </a:avLst>
            </a:prstGeom>
            <a:solidFill>
              <a:schemeClr val="accent2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rgbClr val="469205"/>
                </a:solidFill>
                <a:latin typeface="Calibri" panose="020F0502020204030204"/>
                <a:ea typeface="Calibri" panose="020F0502020204030204" pitchFamily="34" charset="0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3790" kern="0" dirty="0">
                <a:solidFill>
                  <a:srgbClr val="46920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796186" y="3275321"/>
            <a:ext cx="1307273" cy="1307271"/>
            <a:chOff x="304800" y="673100"/>
            <a:chExt cx="4000500" cy="4000500"/>
          </a:xfrm>
          <a:solidFill>
            <a:srgbClr val="64777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7" name="同心圆 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chemeClr val="accent3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rgbClr val="469205"/>
                </a:solidFill>
                <a:latin typeface="Calibri" panose="020F0502020204030204"/>
                <a:ea typeface="Calibri" panose="020F0502020204030204" pitchFamily="34" charset="0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3790" kern="0" dirty="0">
                <a:solidFill>
                  <a:srgbClr val="46920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095036" y="3275321"/>
            <a:ext cx="1307273" cy="1307271"/>
            <a:chOff x="304800" y="673100"/>
            <a:chExt cx="4000500" cy="4000500"/>
          </a:xfrm>
          <a:solidFill>
            <a:srgbClr val="F5A25C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rgbClr val="469205"/>
                </a:solidFill>
                <a:latin typeface="Calibri" panose="020F0502020204030204"/>
                <a:ea typeface="Calibri" panose="020F0502020204030204" pitchFamily="34" charset="0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3790" kern="0" dirty="0">
                <a:solidFill>
                  <a:srgbClr val="46920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72" name="TextBox 81"/>
          <p:cNvSpPr txBox="1"/>
          <p:nvPr/>
        </p:nvSpPr>
        <p:spPr>
          <a:xfrm>
            <a:off x="1936301" y="4795735"/>
            <a:ext cx="1843405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5" cap="all">
                <a:solidFill>
                  <a:srgbClr val="5ED1E5"/>
                </a:solidFill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  01</a:t>
            </a:r>
            <a:endParaRPr lang="zh-CN" altLang="en-US" sz="1705" cap="all" dirty="0">
              <a:solidFill>
                <a:srgbClr val="5ED1E5"/>
              </a:solidFill>
              <a:latin typeface="Franklin Gothic Book" panose="020B050302010202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3" name="TextBox 82"/>
          <p:cNvSpPr txBox="1"/>
          <p:nvPr/>
        </p:nvSpPr>
        <p:spPr>
          <a:xfrm>
            <a:off x="2266502" y="5117937"/>
            <a:ext cx="1183005" cy="1024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95" dirty="0">
                <a:solidFill>
                  <a:srgbClr val="5ED1E5"/>
                </a:solidFill>
                <a:latin typeface="Franklin Gothic Medium" panose="020B0603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
</a:t>
            </a:r>
            <a:endParaRPr lang="zh-CN" altLang="en-US" sz="4170" b="1" dirty="0">
              <a:solidFill>
                <a:srgbClr val="5ED1E5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extBox 81"/>
          <p:cNvSpPr txBox="1"/>
          <p:nvPr/>
        </p:nvSpPr>
        <p:spPr>
          <a:xfrm>
            <a:off x="2483911" y="3491230"/>
            <a:ext cx="748186" cy="87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120" cap="all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1</a:t>
            </a:r>
            <a:endParaRPr lang="zh-CN" altLang="en-US" sz="5120" cap="all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5" name="TextBox 81"/>
          <p:cNvSpPr txBox="1"/>
          <p:nvPr/>
        </p:nvSpPr>
        <p:spPr>
          <a:xfrm>
            <a:off x="4252595" y="2384264"/>
            <a:ext cx="1843405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5" cap="all">
                <a:solidFill>
                  <a:srgbClr val="FE5817"/>
                </a:solidFill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  02</a:t>
            </a:r>
            <a:endParaRPr lang="zh-CN" altLang="en-US" sz="1705" cap="all" dirty="0">
              <a:solidFill>
                <a:srgbClr val="FE5817"/>
              </a:solidFill>
              <a:latin typeface="Franklin Gothic Book" panose="020B050302010202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6" name="TextBox 82"/>
          <p:cNvSpPr txBox="1"/>
          <p:nvPr/>
        </p:nvSpPr>
        <p:spPr>
          <a:xfrm>
            <a:off x="4582796" y="2706466"/>
            <a:ext cx="1183005" cy="1024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95" dirty="0">
                <a:solidFill>
                  <a:srgbClr val="FE5817"/>
                </a:solidFill>
                <a:latin typeface="Franklin Gothic Medium" panose="020B0603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
</a:t>
            </a:r>
            <a:endParaRPr lang="zh-CN" altLang="en-US" sz="4170" b="1" dirty="0">
              <a:solidFill>
                <a:srgbClr val="FE5817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81"/>
          <p:cNvSpPr txBox="1"/>
          <p:nvPr/>
        </p:nvSpPr>
        <p:spPr>
          <a:xfrm>
            <a:off x="4800205" y="3491230"/>
            <a:ext cx="748186" cy="87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120" cap="all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2</a:t>
            </a:r>
            <a:endParaRPr lang="zh-CN" altLang="en-US" sz="5120" cap="all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8" name="TextBox 81"/>
          <p:cNvSpPr txBox="1"/>
          <p:nvPr/>
        </p:nvSpPr>
        <p:spPr>
          <a:xfrm>
            <a:off x="6528120" y="4795735"/>
            <a:ext cx="1843405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5" cap="all">
                <a:solidFill>
                  <a:srgbClr val="5ED1E5"/>
                </a:solidFill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  03</a:t>
            </a:r>
            <a:endParaRPr lang="zh-CN" altLang="en-US" sz="1705" cap="all" dirty="0">
              <a:solidFill>
                <a:srgbClr val="5ED1E5"/>
              </a:solidFill>
              <a:latin typeface="Franklin Gothic Book" panose="020B050302010202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9" name="TextBox 82"/>
          <p:cNvSpPr txBox="1"/>
          <p:nvPr/>
        </p:nvSpPr>
        <p:spPr>
          <a:xfrm>
            <a:off x="6858321" y="5117937"/>
            <a:ext cx="1183005" cy="1024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95" dirty="0">
                <a:solidFill>
                  <a:srgbClr val="5ED1E5"/>
                </a:solidFill>
                <a:latin typeface="Franklin Gothic Medium" panose="020B0603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
</a:t>
            </a:r>
            <a:endParaRPr lang="zh-CN" altLang="en-US" sz="4170" b="1" dirty="0">
              <a:solidFill>
                <a:srgbClr val="5ED1E5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81"/>
          <p:cNvSpPr txBox="1"/>
          <p:nvPr/>
        </p:nvSpPr>
        <p:spPr>
          <a:xfrm>
            <a:off x="7075730" y="3491230"/>
            <a:ext cx="748186" cy="87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120" cap="all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3</a:t>
            </a:r>
            <a:endParaRPr lang="zh-CN" altLang="en-US" sz="5120" cap="all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8826970" y="2384264"/>
            <a:ext cx="1843405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05" cap="all">
                <a:solidFill>
                  <a:srgbClr val="FE5817"/>
                </a:solidFill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  04</a:t>
            </a:r>
            <a:endParaRPr lang="zh-CN" altLang="en-US" sz="1705" cap="all" dirty="0">
              <a:solidFill>
                <a:srgbClr val="FE5817"/>
              </a:solidFill>
              <a:latin typeface="Franklin Gothic Book" panose="020B050302010202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9157170" y="2706466"/>
            <a:ext cx="1183005" cy="1024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95" dirty="0">
                <a:solidFill>
                  <a:srgbClr val="FE5817"/>
                </a:solidFill>
                <a:latin typeface="Franklin Gothic Medium" panose="020B0603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Enter title
</a:t>
            </a:r>
            <a:endParaRPr lang="zh-CN" altLang="en-US" sz="4170" b="1" dirty="0">
              <a:solidFill>
                <a:srgbClr val="FE5817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1"/>
          <p:cNvSpPr txBox="1"/>
          <p:nvPr/>
        </p:nvSpPr>
        <p:spPr>
          <a:xfrm>
            <a:off x="9374579" y="3491230"/>
            <a:ext cx="748186" cy="87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120" cap="all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4</a:t>
            </a:r>
            <a:endParaRPr lang="zh-CN" altLang="en-US" sz="5120" cap="all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888390" y="484181"/>
            <a:ext cx="4420233" cy="79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790" cap="all" dirty="0">
                <a:solidFill>
                  <a:srgbClr val="5ED1E5"/>
                </a:solidFill>
                <a:latin typeface="Franklin Gothic Book" panose="020B050302010202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contents</a:t>
            </a:r>
            <a:endParaRPr lang="zh-CN" altLang="en-US" sz="3790" cap="all" dirty="0">
              <a:solidFill>
                <a:srgbClr val="5ED1E5"/>
              </a:solidFill>
              <a:latin typeface="Franklin Gothic Book" panose="020B050302010202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379938" y="162317"/>
            <a:ext cx="4308471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Dashboard Snapshot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1" descr="Final Dashboar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8" y="377"/>
            <a:ext cx="12191665" cy="685724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736" b="-63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TextBox 84"/>
          <p:cNvSpPr txBox="1"/>
          <p:nvPr/>
        </p:nvSpPr>
        <p:spPr>
          <a:xfrm>
            <a:off x="2546774" y="5545503"/>
            <a:ext cx="7098453" cy="5257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170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Every great presentation is complete with a great</a:t>
            </a:r>
            <a:endParaRPr lang="en-US" altLang="en-GB" sz="1705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en-GB" sz="1705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audience — and that’s you!</a:t>
            </a:r>
            <a:endParaRPr lang="zh-CN" altLang="en-US" sz="1705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TextBox 84"/>
          <p:cNvSpPr txBox="1"/>
          <p:nvPr/>
        </p:nvSpPr>
        <p:spPr>
          <a:xfrm>
            <a:off x="2546774" y="4616580"/>
            <a:ext cx="7098453" cy="9626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sz="6255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THANK YOU</a:t>
            </a:r>
            <a:endParaRPr lang="en-US" sz="6255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2971426" y="6050225"/>
            <a:ext cx="6419329" cy="36893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  <a:latin typeface="Arial" panose="020B0604020202020204"/>
                <a:ea typeface="Arial" panose="020B0604020202020204"/>
                <a:sym typeface="+mn-ea"/>
              </a:rPr>
              <a:t>For feedback, improvements, or project collaboration:</a:t>
            </a:r>
            <a:endParaRPr lang="en-US" altLang="zh-CN" sz="16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8" descr="Rectangle frame"/>
          <p:cNvSpPr/>
          <p:nvPr/>
        </p:nvSpPr>
        <p:spPr>
          <a:xfrm>
            <a:off x="126365" y="140335"/>
            <a:ext cx="11987530" cy="6577330"/>
          </a:xfrm>
          <a:prstGeom prst="rect">
            <a:avLst/>
          </a:prstGeom>
          <a:noFill/>
          <a:ln w="254000">
            <a:solidFill>
              <a:schemeClr val="accent6"/>
            </a:solidFill>
          </a:ln>
          <a:effectLst>
            <a:outerShdw blurRad="114300" dist="254000" dir="2700000" algn="tl" rotWithShape="0">
              <a:schemeClr val="tx1"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565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crush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899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P spid="12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599"/>
                                </p:stCondLst>
                                <p:childTnLst>
                                  <p:par>
                                    <p:cTn id="15" presetID="1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8899"/>
                                </p:stCondLst>
                                <p:childTnLst>
                                  <p:par>
                                    <p:cTn id="2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P spid="12" grpId="0"/>
          <p:bldP spid="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2904526" y="3679370"/>
            <a:ext cx="682533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3501235" y="1616991"/>
            <a:ext cx="4037466" cy="4032227"/>
            <a:chOff x="2097688" y="3956966"/>
            <a:chExt cx="2446337" cy="2443163"/>
          </a:xfrm>
        </p:grpSpPr>
        <p:sp>
          <p:nvSpPr>
            <p:cNvPr id="29" name="Oval 52"/>
            <p:cNvSpPr>
              <a:spLocks noChangeArrowheads="1"/>
            </p:cNvSpPr>
            <p:nvPr/>
          </p:nvSpPr>
          <p:spPr bwMode="auto">
            <a:xfrm>
              <a:off x="2097688" y="3956966"/>
              <a:ext cx="2446337" cy="2443163"/>
            </a:xfrm>
            <a:prstGeom prst="ellipse">
              <a:avLst/>
            </a:prstGeom>
            <a:gradFill flip="none" rotWithShape="1"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159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13" tIns="60956" rIns="121913" bIns="60956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Oval 62"/>
            <p:cNvSpPr>
              <a:spLocks noChangeArrowheads="1"/>
            </p:cNvSpPr>
            <p:nvPr/>
          </p:nvSpPr>
          <p:spPr bwMode="auto">
            <a:xfrm>
              <a:off x="2184213" y="4033557"/>
              <a:ext cx="2284413" cy="2284413"/>
            </a:xfrm>
            <a:prstGeom prst="ellipse">
              <a:avLst/>
            </a:prstGeom>
            <a:solidFill>
              <a:schemeClr val="accent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14300" dist="635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121913" tIns="60956" rIns="121913" bIns="60956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1"/>
            </p:custDataLst>
          </p:nvPr>
        </p:nvGrpSpPr>
        <p:grpSpPr>
          <a:xfrm rot="14081883" flipH="1">
            <a:off x="6709385" y="4618040"/>
            <a:ext cx="770507" cy="771495"/>
            <a:chOff x="661303" y="454074"/>
            <a:chExt cx="2476499" cy="2479675"/>
          </a:xfrm>
        </p:grpSpPr>
        <p:sp>
          <p:nvSpPr>
            <p:cNvPr id="38" name="Freeform 67"/>
            <p:cNvSpPr/>
            <p:nvPr>
              <p:custDataLst>
                <p:tags r:id="rId2"/>
              </p:custDataLst>
            </p:nvPr>
          </p:nvSpPr>
          <p:spPr bwMode="auto">
            <a:xfrm>
              <a:off x="661303" y="454074"/>
              <a:ext cx="2476499" cy="2479675"/>
            </a:xfrm>
            <a:custGeom>
              <a:avLst/>
              <a:gdLst>
                <a:gd name="T0" fmla="*/ 657 w 657"/>
                <a:gd name="T1" fmla="*/ 329 h 658"/>
                <a:gd name="T2" fmla="*/ 657 w 657"/>
                <a:gd name="T3" fmla="*/ 658 h 658"/>
                <a:gd name="T4" fmla="*/ 329 w 657"/>
                <a:gd name="T5" fmla="*/ 658 h 658"/>
                <a:gd name="T6" fmla="*/ 0 w 657"/>
                <a:gd name="T7" fmla="*/ 329 h 658"/>
                <a:gd name="T8" fmla="*/ 329 w 657"/>
                <a:gd name="T9" fmla="*/ 0 h 658"/>
                <a:gd name="T10" fmla="*/ 657 w 657"/>
                <a:gd name="T11" fmla="*/ 329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7" h="658">
                  <a:moveTo>
                    <a:pt x="657" y="329"/>
                  </a:moveTo>
                  <a:cubicBezTo>
                    <a:pt x="657" y="419"/>
                    <a:pt x="657" y="658"/>
                    <a:pt x="657" y="658"/>
                  </a:cubicBezTo>
                  <a:cubicBezTo>
                    <a:pt x="657" y="658"/>
                    <a:pt x="420" y="658"/>
                    <a:pt x="329" y="658"/>
                  </a:cubicBezTo>
                  <a:cubicBezTo>
                    <a:pt x="147" y="658"/>
                    <a:pt x="0" y="511"/>
                    <a:pt x="0" y="329"/>
                  </a:cubicBezTo>
                  <a:cubicBezTo>
                    <a:pt x="0" y="148"/>
                    <a:pt x="147" y="0"/>
                    <a:pt x="329" y="0"/>
                  </a:cubicBezTo>
                  <a:cubicBezTo>
                    <a:pt x="510" y="0"/>
                    <a:pt x="657" y="148"/>
                    <a:pt x="657" y="329"/>
                  </a:cubicBezTo>
                  <a:close/>
                </a:path>
              </a:pathLst>
            </a:custGeom>
            <a:gradFill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Freeform 72"/>
            <p:cNvSpPr/>
            <p:nvPr>
              <p:custDataLst>
                <p:tags r:id="rId3"/>
              </p:custDataLst>
            </p:nvPr>
          </p:nvSpPr>
          <p:spPr bwMode="auto">
            <a:xfrm>
              <a:off x="742770" y="536624"/>
              <a:ext cx="2362200" cy="2365374"/>
            </a:xfrm>
            <a:custGeom>
              <a:avLst/>
              <a:gdLst>
                <a:gd name="T0" fmla="*/ 627 w 627"/>
                <a:gd name="T1" fmla="*/ 314 h 628"/>
                <a:gd name="T2" fmla="*/ 627 w 627"/>
                <a:gd name="T3" fmla="*/ 628 h 628"/>
                <a:gd name="T4" fmla="*/ 313 w 627"/>
                <a:gd name="T5" fmla="*/ 628 h 628"/>
                <a:gd name="T6" fmla="*/ 0 w 627"/>
                <a:gd name="T7" fmla="*/ 314 h 628"/>
                <a:gd name="T8" fmla="*/ 313 w 627"/>
                <a:gd name="T9" fmla="*/ 0 h 628"/>
                <a:gd name="T10" fmla="*/ 627 w 627"/>
                <a:gd name="T11" fmla="*/ 314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628">
                  <a:moveTo>
                    <a:pt x="627" y="314"/>
                  </a:moveTo>
                  <a:cubicBezTo>
                    <a:pt x="627" y="400"/>
                    <a:pt x="627" y="628"/>
                    <a:pt x="627" y="628"/>
                  </a:cubicBezTo>
                  <a:cubicBezTo>
                    <a:pt x="627" y="628"/>
                    <a:pt x="401" y="628"/>
                    <a:pt x="313" y="628"/>
                  </a:cubicBezTo>
                  <a:cubicBezTo>
                    <a:pt x="140" y="628"/>
                    <a:pt x="0" y="487"/>
                    <a:pt x="0" y="314"/>
                  </a:cubicBezTo>
                  <a:cubicBezTo>
                    <a:pt x="0" y="141"/>
                    <a:pt x="140" y="0"/>
                    <a:pt x="313" y="0"/>
                  </a:cubicBezTo>
                  <a:cubicBezTo>
                    <a:pt x="487" y="0"/>
                    <a:pt x="627" y="141"/>
                    <a:pt x="627" y="314"/>
                  </a:cubicBezTo>
                  <a:close/>
                </a:path>
              </a:pathLst>
            </a:custGeom>
            <a:solidFill>
              <a:schemeClr val="accent4"/>
            </a:solidFill>
            <a:ln w="2540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8100000" scaled="0"/>
                <a:tileRect/>
              </a:gradFill>
              <a:round/>
            </a:ln>
            <a:effectLst>
              <a:innerShdw blurRad="101600" dist="508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121913" tIns="60956" rIns="121913" bIns="60956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4"/>
            </p:custDataLst>
          </p:nvPr>
        </p:nvGrpSpPr>
        <p:grpSpPr>
          <a:xfrm rot="18900000">
            <a:off x="7152012" y="3292183"/>
            <a:ext cx="773379" cy="774371"/>
            <a:chOff x="661303" y="454074"/>
            <a:chExt cx="2476499" cy="2479675"/>
          </a:xfrm>
        </p:grpSpPr>
        <p:sp>
          <p:nvSpPr>
            <p:cNvPr id="35" name="Freeform 67"/>
            <p:cNvSpPr/>
            <p:nvPr>
              <p:custDataLst>
                <p:tags r:id="rId5"/>
              </p:custDataLst>
            </p:nvPr>
          </p:nvSpPr>
          <p:spPr bwMode="auto">
            <a:xfrm>
              <a:off x="661303" y="454074"/>
              <a:ext cx="2476499" cy="2479675"/>
            </a:xfrm>
            <a:custGeom>
              <a:avLst/>
              <a:gdLst>
                <a:gd name="T0" fmla="*/ 657 w 657"/>
                <a:gd name="T1" fmla="*/ 329 h 658"/>
                <a:gd name="T2" fmla="*/ 657 w 657"/>
                <a:gd name="T3" fmla="*/ 658 h 658"/>
                <a:gd name="T4" fmla="*/ 329 w 657"/>
                <a:gd name="T5" fmla="*/ 658 h 658"/>
                <a:gd name="T6" fmla="*/ 0 w 657"/>
                <a:gd name="T7" fmla="*/ 329 h 658"/>
                <a:gd name="T8" fmla="*/ 329 w 657"/>
                <a:gd name="T9" fmla="*/ 0 h 658"/>
                <a:gd name="T10" fmla="*/ 657 w 657"/>
                <a:gd name="T11" fmla="*/ 329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7" h="658">
                  <a:moveTo>
                    <a:pt x="657" y="329"/>
                  </a:moveTo>
                  <a:cubicBezTo>
                    <a:pt x="657" y="419"/>
                    <a:pt x="657" y="658"/>
                    <a:pt x="657" y="658"/>
                  </a:cubicBezTo>
                  <a:cubicBezTo>
                    <a:pt x="657" y="658"/>
                    <a:pt x="420" y="658"/>
                    <a:pt x="329" y="658"/>
                  </a:cubicBezTo>
                  <a:cubicBezTo>
                    <a:pt x="147" y="658"/>
                    <a:pt x="0" y="511"/>
                    <a:pt x="0" y="329"/>
                  </a:cubicBezTo>
                  <a:cubicBezTo>
                    <a:pt x="0" y="148"/>
                    <a:pt x="147" y="0"/>
                    <a:pt x="329" y="0"/>
                  </a:cubicBezTo>
                  <a:cubicBezTo>
                    <a:pt x="510" y="0"/>
                    <a:pt x="657" y="148"/>
                    <a:pt x="657" y="329"/>
                  </a:cubicBezTo>
                  <a:close/>
                </a:path>
              </a:pathLst>
            </a:custGeom>
            <a:gradFill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6" name="Freeform 72"/>
            <p:cNvSpPr/>
            <p:nvPr>
              <p:custDataLst>
                <p:tags r:id="rId6"/>
              </p:custDataLst>
            </p:nvPr>
          </p:nvSpPr>
          <p:spPr bwMode="auto">
            <a:xfrm>
              <a:off x="742770" y="536624"/>
              <a:ext cx="2362200" cy="2365374"/>
            </a:xfrm>
            <a:custGeom>
              <a:avLst/>
              <a:gdLst>
                <a:gd name="T0" fmla="*/ 627 w 627"/>
                <a:gd name="T1" fmla="*/ 314 h 628"/>
                <a:gd name="T2" fmla="*/ 627 w 627"/>
                <a:gd name="T3" fmla="*/ 628 h 628"/>
                <a:gd name="T4" fmla="*/ 313 w 627"/>
                <a:gd name="T5" fmla="*/ 628 h 628"/>
                <a:gd name="T6" fmla="*/ 0 w 627"/>
                <a:gd name="T7" fmla="*/ 314 h 628"/>
                <a:gd name="T8" fmla="*/ 313 w 627"/>
                <a:gd name="T9" fmla="*/ 0 h 628"/>
                <a:gd name="T10" fmla="*/ 627 w 627"/>
                <a:gd name="T11" fmla="*/ 314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628">
                  <a:moveTo>
                    <a:pt x="627" y="314"/>
                  </a:moveTo>
                  <a:cubicBezTo>
                    <a:pt x="627" y="400"/>
                    <a:pt x="627" y="628"/>
                    <a:pt x="627" y="628"/>
                  </a:cubicBezTo>
                  <a:cubicBezTo>
                    <a:pt x="627" y="628"/>
                    <a:pt x="401" y="628"/>
                    <a:pt x="313" y="628"/>
                  </a:cubicBezTo>
                  <a:cubicBezTo>
                    <a:pt x="140" y="628"/>
                    <a:pt x="0" y="487"/>
                    <a:pt x="0" y="314"/>
                  </a:cubicBezTo>
                  <a:cubicBezTo>
                    <a:pt x="0" y="141"/>
                    <a:pt x="140" y="0"/>
                    <a:pt x="313" y="0"/>
                  </a:cubicBezTo>
                  <a:cubicBezTo>
                    <a:pt x="487" y="0"/>
                    <a:pt x="627" y="141"/>
                    <a:pt x="627" y="314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round/>
            </a:ln>
            <a:effectLst>
              <a:innerShdw blurRad="1143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121913" tIns="60956" rIns="121913" bIns="60956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7"/>
            </p:custDataLst>
          </p:nvPr>
        </p:nvGrpSpPr>
        <p:grpSpPr>
          <a:xfrm rot="14081883" flipH="1">
            <a:off x="6676859" y="1976816"/>
            <a:ext cx="770507" cy="771495"/>
            <a:chOff x="661303" y="454074"/>
            <a:chExt cx="2476499" cy="2479675"/>
          </a:xfrm>
        </p:grpSpPr>
        <p:sp>
          <p:nvSpPr>
            <p:cNvPr id="32" name="Freeform 67"/>
            <p:cNvSpPr/>
            <p:nvPr>
              <p:custDataLst>
                <p:tags r:id="rId8"/>
              </p:custDataLst>
            </p:nvPr>
          </p:nvSpPr>
          <p:spPr bwMode="auto">
            <a:xfrm>
              <a:off x="661303" y="454074"/>
              <a:ext cx="2476499" cy="2479675"/>
            </a:xfrm>
            <a:custGeom>
              <a:avLst/>
              <a:gdLst>
                <a:gd name="T0" fmla="*/ 657 w 657"/>
                <a:gd name="T1" fmla="*/ 329 h 658"/>
                <a:gd name="T2" fmla="*/ 657 w 657"/>
                <a:gd name="T3" fmla="*/ 658 h 658"/>
                <a:gd name="T4" fmla="*/ 329 w 657"/>
                <a:gd name="T5" fmla="*/ 658 h 658"/>
                <a:gd name="T6" fmla="*/ 0 w 657"/>
                <a:gd name="T7" fmla="*/ 329 h 658"/>
                <a:gd name="T8" fmla="*/ 329 w 657"/>
                <a:gd name="T9" fmla="*/ 0 h 658"/>
                <a:gd name="T10" fmla="*/ 657 w 657"/>
                <a:gd name="T11" fmla="*/ 329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7" h="658">
                  <a:moveTo>
                    <a:pt x="657" y="329"/>
                  </a:moveTo>
                  <a:cubicBezTo>
                    <a:pt x="657" y="419"/>
                    <a:pt x="657" y="658"/>
                    <a:pt x="657" y="658"/>
                  </a:cubicBezTo>
                  <a:cubicBezTo>
                    <a:pt x="657" y="658"/>
                    <a:pt x="420" y="658"/>
                    <a:pt x="329" y="658"/>
                  </a:cubicBezTo>
                  <a:cubicBezTo>
                    <a:pt x="147" y="658"/>
                    <a:pt x="0" y="511"/>
                    <a:pt x="0" y="329"/>
                  </a:cubicBezTo>
                  <a:cubicBezTo>
                    <a:pt x="0" y="148"/>
                    <a:pt x="147" y="0"/>
                    <a:pt x="329" y="0"/>
                  </a:cubicBezTo>
                  <a:cubicBezTo>
                    <a:pt x="510" y="0"/>
                    <a:pt x="657" y="148"/>
                    <a:pt x="657" y="329"/>
                  </a:cubicBezTo>
                  <a:close/>
                </a:path>
              </a:pathLst>
            </a:custGeom>
            <a:gradFill>
              <a:gsLst>
                <a:gs pos="69000">
                  <a:srgbClr val="CCCCCC"/>
                </a:gs>
                <a:gs pos="49000">
                  <a:schemeClr val="bg1"/>
                </a:gs>
                <a:gs pos="33000">
                  <a:schemeClr val="bg1">
                    <a:lumMod val="85000"/>
                  </a:schemeClr>
                </a:gs>
                <a:gs pos="16000">
                  <a:schemeClr val="bg1"/>
                </a:gs>
                <a:gs pos="91000">
                  <a:schemeClr val="bg1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121913" tIns="60956" rIns="121913" bIns="60956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3" name="Freeform 72"/>
            <p:cNvSpPr/>
            <p:nvPr>
              <p:custDataLst>
                <p:tags r:id="rId9"/>
              </p:custDataLst>
            </p:nvPr>
          </p:nvSpPr>
          <p:spPr bwMode="auto">
            <a:xfrm>
              <a:off x="742770" y="536624"/>
              <a:ext cx="2362200" cy="2365374"/>
            </a:xfrm>
            <a:custGeom>
              <a:avLst/>
              <a:gdLst>
                <a:gd name="T0" fmla="*/ 627 w 627"/>
                <a:gd name="T1" fmla="*/ 314 h 628"/>
                <a:gd name="T2" fmla="*/ 627 w 627"/>
                <a:gd name="T3" fmla="*/ 628 h 628"/>
                <a:gd name="T4" fmla="*/ 313 w 627"/>
                <a:gd name="T5" fmla="*/ 628 h 628"/>
                <a:gd name="T6" fmla="*/ 0 w 627"/>
                <a:gd name="T7" fmla="*/ 314 h 628"/>
                <a:gd name="T8" fmla="*/ 313 w 627"/>
                <a:gd name="T9" fmla="*/ 0 h 628"/>
                <a:gd name="T10" fmla="*/ 627 w 627"/>
                <a:gd name="T11" fmla="*/ 314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7" h="628">
                  <a:moveTo>
                    <a:pt x="627" y="314"/>
                  </a:moveTo>
                  <a:cubicBezTo>
                    <a:pt x="627" y="400"/>
                    <a:pt x="627" y="628"/>
                    <a:pt x="627" y="628"/>
                  </a:cubicBezTo>
                  <a:cubicBezTo>
                    <a:pt x="627" y="628"/>
                    <a:pt x="401" y="628"/>
                    <a:pt x="313" y="628"/>
                  </a:cubicBezTo>
                  <a:cubicBezTo>
                    <a:pt x="140" y="628"/>
                    <a:pt x="0" y="487"/>
                    <a:pt x="0" y="314"/>
                  </a:cubicBezTo>
                  <a:cubicBezTo>
                    <a:pt x="0" y="141"/>
                    <a:pt x="140" y="0"/>
                    <a:pt x="313" y="0"/>
                  </a:cubicBezTo>
                  <a:cubicBezTo>
                    <a:pt x="487" y="0"/>
                    <a:pt x="627" y="141"/>
                    <a:pt x="627" y="31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8100000" scaled="0"/>
                <a:tileRect/>
              </a:gradFill>
              <a:round/>
            </a:ln>
            <a:effectLst>
              <a:innerShdw blurRad="101600" dist="50800" dir="18900000">
                <a:prstClr val="black">
                  <a:alpha val="50000"/>
                </a:prstClr>
              </a:innerShdw>
            </a:effectLst>
          </p:spPr>
          <p:txBody>
            <a:bodyPr vert="horz" wrap="square" lIns="121913" tIns="60956" rIns="121913" bIns="60956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24499" y="2655414"/>
            <a:ext cx="2391340" cy="2585522"/>
            <a:chOff x="3295850" y="2263221"/>
            <a:chExt cx="2831835" cy="3061839"/>
          </a:xfrm>
        </p:grpSpPr>
        <p:sp>
          <p:nvSpPr>
            <p:cNvPr id="24" name="圆角矩形 23"/>
            <p:cNvSpPr/>
            <p:nvPr/>
          </p:nvSpPr>
          <p:spPr>
            <a:xfrm rot="2760000">
              <a:off x="3404990" y="2602365"/>
              <a:ext cx="3053844" cy="2391546"/>
            </a:xfrm>
            <a:prstGeom prst="roundRect">
              <a:avLst>
                <a:gd name="adj" fmla="val 47577"/>
              </a:avLst>
            </a:prstGeom>
            <a:gradFill>
              <a:gsLst>
                <a:gs pos="0">
                  <a:schemeClr val="tx1"/>
                </a:gs>
                <a:gs pos="100000">
                  <a:srgbClr val="E8E8E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0800000">
              <a:off x="3295850" y="2263221"/>
              <a:ext cx="2643764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121913" tIns="60956" rIns="121913" bIns="60956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53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8" name="TextBox 7"/>
          <p:cNvSpPr txBox="1"/>
          <p:nvPr>
            <p:custDataLst>
              <p:tags r:id="rId10"/>
            </p:custDataLst>
          </p:nvPr>
        </p:nvSpPr>
        <p:spPr>
          <a:xfrm>
            <a:off x="6820662" y="2155908"/>
            <a:ext cx="52129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01</a:t>
            </a:r>
            <a:endParaRPr lang="zh-CN" altLang="en-US" sz="2135" b="1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>
            <p:custDataLst>
              <p:tags r:id="rId11"/>
            </p:custDataLst>
          </p:nvPr>
        </p:nvSpPr>
        <p:spPr>
          <a:xfrm>
            <a:off x="7286590" y="3483608"/>
            <a:ext cx="52129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02</a:t>
            </a:r>
            <a:endParaRPr lang="zh-CN" altLang="en-US" sz="2135" b="1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>
            <p:custDataLst>
              <p:tags r:id="rId12"/>
            </p:custDataLst>
          </p:nvPr>
        </p:nvSpPr>
        <p:spPr>
          <a:xfrm>
            <a:off x="6820662" y="4789555"/>
            <a:ext cx="521297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135" b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03</a:t>
            </a:r>
            <a:endParaRPr lang="zh-CN" altLang="en-US" sz="2135" b="1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>
            <p:custDataLst>
              <p:tags r:id="rId13"/>
            </p:custDataLst>
          </p:nvPr>
        </p:nvSpPr>
        <p:spPr>
          <a:xfrm>
            <a:off x="7831545" y="2065298"/>
            <a:ext cx="2933956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866775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Food delivery is competitive; efficiency and satisfaction are key.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>
            <p:custDataLst>
              <p:tags r:id="rId14"/>
            </p:custDataLst>
          </p:nvPr>
        </p:nvSpPr>
        <p:spPr>
          <a:xfrm>
            <a:off x="8154326" y="3375444"/>
            <a:ext cx="2933956" cy="10255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866775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Data often fragmented across partners, payments, and periods.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 defTabSz="866775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>
            <p:custDataLst>
              <p:tags r:id="rId15"/>
            </p:custDataLst>
          </p:nvPr>
        </p:nvSpPr>
        <p:spPr>
          <a:xfrm>
            <a:off x="7831545" y="4685591"/>
            <a:ext cx="2933956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866775" fontAlgn="base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Dashboard consolidates all metrics for better monitoring and optimization.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76655" y="3422650"/>
            <a:ext cx="1347470" cy="1069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🏢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0" name="Content Placeholder 2"/>
          <p:cNvSpPr txBox="1"/>
          <p:nvPr/>
        </p:nvSpPr>
        <p:spPr>
          <a:xfrm>
            <a:off x="379938" y="162317"/>
            <a:ext cx="4308471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Project Context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Picture Placeholder 1" descr="Colourful biscuit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8" t="1081"/>
          <a:stretch>
            <a:fillRect/>
          </a:stretch>
        </p:blipFill>
        <p:spPr>
          <a:xfrm>
            <a:off x="3782060" y="2065020"/>
            <a:ext cx="3475990" cy="3233420"/>
          </a:xfrm>
          <a:prstGeom prst="ellipse">
            <a:avLst/>
          </a:prstGeom>
        </p:spPr>
      </p:pic>
      <p:sp>
        <p:nvSpPr>
          <p:cNvPr id="41" name="矩形 40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">
        <p14:switch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8253669" y="3284489"/>
            <a:ext cx="1898383" cy="1636437"/>
            <a:chOff x="6740086" y="1941664"/>
            <a:chExt cx="1441680" cy="1242751"/>
          </a:xfrm>
        </p:grpSpPr>
        <p:sp>
          <p:nvSpPr>
            <p:cNvPr id="34" name="六边形 33"/>
            <p:cNvSpPr/>
            <p:nvPr/>
          </p:nvSpPr>
          <p:spPr>
            <a:xfrm>
              <a:off x="6740086" y="1941664"/>
              <a:ext cx="1441680" cy="1242751"/>
            </a:xfrm>
            <a:prstGeom prst="hexagon">
              <a:avLst/>
            </a:prstGeom>
            <a:solidFill>
              <a:schemeClr val="accent2"/>
            </a:solidFill>
            <a:ln w="12700">
              <a:noFill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7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5" name="Freeform 2345"/>
            <p:cNvSpPr>
              <a:spLocks noEditPoints="1"/>
            </p:cNvSpPr>
            <p:nvPr/>
          </p:nvSpPr>
          <p:spPr bwMode="auto">
            <a:xfrm>
              <a:off x="7244116" y="2213237"/>
              <a:ext cx="411270" cy="763308"/>
            </a:xfrm>
            <a:custGeom>
              <a:avLst/>
              <a:gdLst>
                <a:gd name="T0" fmla="*/ 292714 w 86"/>
                <a:gd name="T1" fmla="*/ 0 h 164"/>
                <a:gd name="T2" fmla="*/ 197411 w 86"/>
                <a:gd name="T3" fmla="*/ 72758 h 164"/>
                <a:gd name="T4" fmla="*/ 81687 w 86"/>
                <a:gd name="T5" fmla="*/ 85987 h 164"/>
                <a:gd name="T6" fmla="*/ 68073 w 86"/>
                <a:gd name="T7" fmla="*/ 198432 h 164"/>
                <a:gd name="T8" fmla="*/ 0 w 86"/>
                <a:gd name="T9" fmla="*/ 291034 h 164"/>
                <a:gd name="T10" fmla="*/ 68073 w 86"/>
                <a:gd name="T11" fmla="*/ 377021 h 164"/>
                <a:gd name="T12" fmla="*/ 81687 w 86"/>
                <a:gd name="T13" fmla="*/ 489466 h 164"/>
                <a:gd name="T14" fmla="*/ 197411 w 86"/>
                <a:gd name="T15" fmla="*/ 509309 h 164"/>
                <a:gd name="T16" fmla="*/ 292714 w 86"/>
                <a:gd name="T17" fmla="*/ 575453 h 164"/>
                <a:gd name="T18" fmla="*/ 388016 w 86"/>
                <a:gd name="T19" fmla="*/ 509309 h 164"/>
                <a:gd name="T20" fmla="*/ 503740 w 86"/>
                <a:gd name="T21" fmla="*/ 489466 h 164"/>
                <a:gd name="T22" fmla="*/ 517354 w 86"/>
                <a:gd name="T23" fmla="*/ 377021 h 164"/>
                <a:gd name="T24" fmla="*/ 585427 w 86"/>
                <a:gd name="T25" fmla="*/ 291034 h 164"/>
                <a:gd name="T26" fmla="*/ 517354 w 86"/>
                <a:gd name="T27" fmla="*/ 198432 h 164"/>
                <a:gd name="T28" fmla="*/ 503740 w 86"/>
                <a:gd name="T29" fmla="*/ 85987 h 164"/>
                <a:gd name="T30" fmla="*/ 388016 w 86"/>
                <a:gd name="T31" fmla="*/ 72758 h 164"/>
                <a:gd name="T32" fmla="*/ 292714 w 86"/>
                <a:gd name="T33" fmla="*/ 0 h 164"/>
                <a:gd name="T34" fmla="*/ 292714 w 86"/>
                <a:gd name="T35" fmla="*/ 158746 h 164"/>
                <a:gd name="T36" fmla="*/ 422052 w 86"/>
                <a:gd name="T37" fmla="*/ 291034 h 164"/>
                <a:gd name="T38" fmla="*/ 292714 w 86"/>
                <a:gd name="T39" fmla="*/ 416707 h 164"/>
                <a:gd name="T40" fmla="*/ 163375 w 86"/>
                <a:gd name="T41" fmla="*/ 291034 h 164"/>
                <a:gd name="T42" fmla="*/ 292714 w 86"/>
                <a:gd name="T43" fmla="*/ 158746 h 164"/>
                <a:gd name="T44" fmla="*/ 197411 w 86"/>
                <a:gd name="T45" fmla="*/ 601911 h 164"/>
                <a:gd name="T46" fmla="*/ 129339 w 86"/>
                <a:gd name="T47" fmla="*/ 608525 h 164"/>
                <a:gd name="T48" fmla="*/ 129339 w 86"/>
                <a:gd name="T49" fmla="*/ 1084762 h 164"/>
                <a:gd name="T50" fmla="*/ 456089 w 86"/>
                <a:gd name="T51" fmla="*/ 1084762 h 164"/>
                <a:gd name="T52" fmla="*/ 456089 w 86"/>
                <a:gd name="T53" fmla="*/ 608525 h 164"/>
                <a:gd name="T54" fmla="*/ 388016 w 86"/>
                <a:gd name="T55" fmla="*/ 601911 h 164"/>
                <a:gd name="T56" fmla="*/ 292714 w 86"/>
                <a:gd name="T57" fmla="*/ 668055 h 164"/>
                <a:gd name="T58" fmla="*/ 197411 w 86"/>
                <a:gd name="T59" fmla="*/ 601911 h 16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6"/>
                <a:gd name="T91" fmla="*/ 0 h 164"/>
                <a:gd name="T92" fmla="*/ 86 w 86"/>
                <a:gd name="T93" fmla="*/ 164 h 16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6" h="164">
                  <a:moveTo>
                    <a:pt x="43" y="0"/>
                  </a:moveTo>
                  <a:cubicBezTo>
                    <a:pt x="37" y="0"/>
                    <a:pt x="31" y="5"/>
                    <a:pt x="29" y="11"/>
                  </a:cubicBezTo>
                  <a:cubicBezTo>
                    <a:pt x="24" y="8"/>
                    <a:pt x="17" y="8"/>
                    <a:pt x="12" y="13"/>
                  </a:cubicBezTo>
                  <a:cubicBezTo>
                    <a:pt x="8" y="18"/>
                    <a:pt x="7" y="25"/>
                    <a:pt x="10" y="30"/>
                  </a:cubicBezTo>
                  <a:cubicBezTo>
                    <a:pt x="4" y="32"/>
                    <a:pt x="0" y="37"/>
                    <a:pt x="0" y="44"/>
                  </a:cubicBezTo>
                  <a:cubicBezTo>
                    <a:pt x="0" y="50"/>
                    <a:pt x="4" y="55"/>
                    <a:pt x="10" y="57"/>
                  </a:cubicBezTo>
                  <a:cubicBezTo>
                    <a:pt x="7" y="63"/>
                    <a:pt x="8" y="70"/>
                    <a:pt x="12" y="74"/>
                  </a:cubicBezTo>
                  <a:cubicBezTo>
                    <a:pt x="17" y="79"/>
                    <a:pt x="24" y="80"/>
                    <a:pt x="29" y="77"/>
                  </a:cubicBezTo>
                  <a:cubicBezTo>
                    <a:pt x="31" y="82"/>
                    <a:pt x="37" y="87"/>
                    <a:pt x="43" y="87"/>
                  </a:cubicBezTo>
                  <a:cubicBezTo>
                    <a:pt x="49" y="87"/>
                    <a:pt x="55" y="82"/>
                    <a:pt x="57" y="77"/>
                  </a:cubicBezTo>
                  <a:cubicBezTo>
                    <a:pt x="62" y="80"/>
                    <a:pt x="69" y="79"/>
                    <a:pt x="74" y="74"/>
                  </a:cubicBezTo>
                  <a:cubicBezTo>
                    <a:pt x="78" y="70"/>
                    <a:pt x="79" y="63"/>
                    <a:pt x="76" y="57"/>
                  </a:cubicBezTo>
                  <a:cubicBezTo>
                    <a:pt x="82" y="55"/>
                    <a:pt x="86" y="50"/>
                    <a:pt x="86" y="44"/>
                  </a:cubicBezTo>
                  <a:cubicBezTo>
                    <a:pt x="86" y="37"/>
                    <a:pt x="82" y="32"/>
                    <a:pt x="76" y="30"/>
                  </a:cubicBezTo>
                  <a:cubicBezTo>
                    <a:pt x="79" y="25"/>
                    <a:pt x="78" y="18"/>
                    <a:pt x="74" y="13"/>
                  </a:cubicBezTo>
                  <a:cubicBezTo>
                    <a:pt x="69" y="8"/>
                    <a:pt x="62" y="8"/>
                    <a:pt x="57" y="11"/>
                  </a:cubicBezTo>
                  <a:cubicBezTo>
                    <a:pt x="55" y="5"/>
                    <a:pt x="49" y="0"/>
                    <a:pt x="43" y="0"/>
                  </a:cubicBezTo>
                  <a:close/>
                  <a:moveTo>
                    <a:pt x="43" y="24"/>
                  </a:moveTo>
                  <a:cubicBezTo>
                    <a:pt x="54" y="24"/>
                    <a:pt x="62" y="33"/>
                    <a:pt x="62" y="44"/>
                  </a:cubicBezTo>
                  <a:cubicBezTo>
                    <a:pt x="62" y="54"/>
                    <a:pt x="54" y="63"/>
                    <a:pt x="43" y="63"/>
                  </a:cubicBezTo>
                  <a:cubicBezTo>
                    <a:pt x="32" y="63"/>
                    <a:pt x="24" y="54"/>
                    <a:pt x="24" y="44"/>
                  </a:cubicBezTo>
                  <a:cubicBezTo>
                    <a:pt x="24" y="33"/>
                    <a:pt x="32" y="24"/>
                    <a:pt x="43" y="24"/>
                  </a:cubicBezTo>
                  <a:close/>
                  <a:moveTo>
                    <a:pt x="29" y="91"/>
                  </a:moveTo>
                  <a:cubicBezTo>
                    <a:pt x="26" y="93"/>
                    <a:pt x="22" y="93"/>
                    <a:pt x="19" y="92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45" y="136"/>
                    <a:pt x="42" y="138"/>
                    <a:pt x="67" y="16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4" y="93"/>
                    <a:pt x="60" y="93"/>
                    <a:pt x="57" y="91"/>
                  </a:cubicBezTo>
                  <a:cubicBezTo>
                    <a:pt x="55" y="97"/>
                    <a:pt x="49" y="101"/>
                    <a:pt x="43" y="101"/>
                  </a:cubicBezTo>
                  <a:cubicBezTo>
                    <a:pt x="37" y="101"/>
                    <a:pt x="31" y="97"/>
                    <a:pt x="29" y="9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7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95726" y="2466270"/>
            <a:ext cx="1898383" cy="1636437"/>
            <a:chOff x="2027245" y="1923783"/>
            <a:chExt cx="1441680" cy="1242751"/>
          </a:xfrm>
        </p:grpSpPr>
        <p:sp>
          <p:nvSpPr>
            <p:cNvPr id="37" name="六边形 36"/>
            <p:cNvSpPr/>
            <p:nvPr/>
          </p:nvSpPr>
          <p:spPr bwMode="auto">
            <a:xfrm>
              <a:off x="2027245" y="1923783"/>
              <a:ext cx="1441680" cy="1242751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noFill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7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406094" y="2239194"/>
              <a:ext cx="370357" cy="345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70" dirty="0">
                  <a:solidFill>
                    <a:srgbClr val="5ED1E5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01</a:t>
              </a:r>
              <a:endParaRPr lang="en-US" sz="2370" dirty="0">
                <a:solidFill>
                  <a:srgbClr val="5ED1E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97894" y="2466270"/>
            <a:ext cx="1898383" cy="1636437"/>
            <a:chOff x="4383107" y="1923783"/>
            <a:chExt cx="1441680" cy="1242751"/>
          </a:xfrm>
        </p:grpSpPr>
        <p:sp>
          <p:nvSpPr>
            <p:cNvPr id="43" name="六边形 42"/>
            <p:cNvSpPr/>
            <p:nvPr/>
          </p:nvSpPr>
          <p:spPr bwMode="auto">
            <a:xfrm>
              <a:off x="4383107" y="1923783"/>
              <a:ext cx="1441680" cy="1242751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noFill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7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780781" y="2239194"/>
              <a:ext cx="370357" cy="345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70" dirty="0">
                  <a:solidFill>
                    <a:srgbClr val="5ED1E5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03</a:t>
              </a:r>
              <a:endParaRPr lang="en-US" sz="2370" dirty="0">
                <a:solidFill>
                  <a:srgbClr val="5ED1E5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146810" y="3284489"/>
            <a:ext cx="1898383" cy="1636437"/>
            <a:chOff x="3205176" y="2545158"/>
            <a:chExt cx="1441680" cy="1242751"/>
          </a:xfrm>
        </p:grpSpPr>
        <p:sp>
          <p:nvSpPr>
            <p:cNvPr id="49" name="六边形 48"/>
            <p:cNvSpPr/>
            <p:nvPr/>
          </p:nvSpPr>
          <p:spPr bwMode="auto">
            <a:xfrm>
              <a:off x="3205176" y="2545158"/>
              <a:ext cx="1441680" cy="1242751"/>
            </a:xfrm>
            <a:prstGeom prst="hexagon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noFill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7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3602850" y="2843367"/>
              <a:ext cx="370357" cy="345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370" dirty="0">
                  <a:solidFill>
                    <a:srgbClr val="FE5817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02</a:t>
              </a:r>
              <a:endParaRPr lang="en-US" altLang="zh-CN" sz="2370" dirty="0">
                <a:solidFill>
                  <a:srgbClr val="FE5817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56" name="TextBox 82"/>
          <p:cNvSpPr txBox="1"/>
          <p:nvPr/>
        </p:nvSpPr>
        <p:spPr>
          <a:xfrm>
            <a:off x="1492885" y="5180965"/>
            <a:ext cx="2328545" cy="876300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Study ordering behavior by meal period and day.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9" name="TextBox 85"/>
          <p:cNvSpPr txBox="1"/>
          <p:nvPr/>
        </p:nvSpPr>
        <p:spPr>
          <a:xfrm>
            <a:off x="5068570" y="5179695"/>
            <a:ext cx="2328545" cy="1292225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Compare performance across delivery partners and payment modes.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2" name="TextBox 88"/>
          <p:cNvSpPr txBox="1"/>
          <p:nvPr/>
        </p:nvSpPr>
        <p:spPr>
          <a:xfrm>
            <a:off x="8326120" y="5180965"/>
            <a:ext cx="2328545" cy="876300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Improve operations and customer satisfaction.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493067" y="1869614"/>
            <a:ext cx="5981795" cy="1607184"/>
            <a:chOff x="-1654359" y="2109662"/>
            <a:chExt cx="4942324" cy="1220532"/>
          </a:xfrm>
        </p:grpSpPr>
        <p:sp>
          <p:nvSpPr>
            <p:cNvPr id="65" name="TextBox 91"/>
            <p:cNvSpPr txBox="1"/>
            <p:nvPr/>
          </p:nvSpPr>
          <p:spPr>
            <a:xfrm>
              <a:off x="1364198" y="2109662"/>
              <a:ext cx="1923767" cy="981345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GB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Analyze order status (</a:t>
              </a:r>
              <a:r>
                <a:rPr lang="en-US" altLang="en-GB" sz="16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Delivered, Cancelled, Pending, Returned</a:t>
              </a:r>
              <a:r>
                <a:rPr lang="en-US" altLang="en-GB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).</a:t>
              </a:r>
              <a:endPara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7" name="TextBox 93"/>
            <p:cNvSpPr txBox="1"/>
            <p:nvPr/>
          </p:nvSpPr>
          <p:spPr>
            <a:xfrm>
              <a:off x="-1654359" y="2348849"/>
              <a:ext cx="1923767" cy="981345"/>
            </a:xfrm>
            <a:prstGeom prst="rect">
              <a:avLst/>
            </a:prstGeom>
            <a:noFill/>
          </p:spPr>
          <p:txBody>
            <a:bodyPr wrap="square" lIns="0" tIns="0" rtlCol="0" anchor="t">
              <a:spAutoFit/>
            </a:bodyPr>
            <a:lstStyle/>
            <a:p>
              <a:pPr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GB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Track customers, orders, revenue, and menus.</a:t>
              </a:r>
              <a:endPara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defTabSz="866775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70" name="TextBox 96"/>
          <p:cNvSpPr txBox="1"/>
          <p:nvPr/>
        </p:nvSpPr>
        <p:spPr>
          <a:xfrm>
            <a:off x="8595995" y="2184400"/>
            <a:ext cx="2328545" cy="1292225"/>
          </a:xfrm>
          <a:prstGeom prst="rect">
            <a:avLst/>
          </a:prstGeom>
          <a:noFill/>
        </p:spPr>
        <p:txBody>
          <a:bodyPr wrap="square" lIns="0" tIns="0" rtlCol="0" anchor="t">
            <a:spAutoFit/>
          </a:bodyPr>
          <a:lstStyle/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Monitor delivery time performance.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044643" y="3284489"/>
            <a:ext cx="1898383" cy="1636437"/>
            <a:chOff x="849314" y="2545158"/>
            <a:chExt cx="1441680" cy="1242751"/>
          </a:xfrm>
        </p:grpSpPr>
        <p:sp>
          <p:nvSpPr>
            <p:cNvPr id="31" name="六边形 30"/>
            <p:cNvSpPr/>
            <p:nvPr/>
          </p:nvSpPr>
          <p:spPr>
            <a:xfrm>
              <a:off x="849314" y="2545158"/>
              <a:ext cx="1441680" cy="1242751"/>
            </a:xfrm>
            <a:prstGeom prst="hexagon">
              <a:avLst/>
            </a:prstGeom>
            <a:solidFill>
              <a:schemeClr val="accent1"/>
            </a:solidFill>
            <a:ln w="12700">
              <a:noFill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7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Freeform 2345"/>
            <p:cNvSpPr>
              <a:spLocks noEditPoints="1"/>
            </p:cNvSpPr>
            <p:nvPr/>
          </p:nvSpPr>
          <p:spPr bwMode="auto">
            <a:xfrm>
              <a:off x="1368989" y="2843553"/>
              <a:ext cx="412388" cy="763308"/>
            </a:xfrm>
            <a:custGeom>
              <a:avLst/>
              <a:gdLst>
                <a:gd name="T0" fmla="*/ 292714 w 86"/>
                <a:gd name="T1" fmla="*/ 0 h 164"/>
                <a:gd name="T2" fmla="*/ 197411 w 86"/>
                <a:gd name="T3" fmla="*/ 72758 h 164"/>
                <a:gd name="T4" fmla="*/ 81687 w 86"/>
                <a:gd name="T5" fmla="*/ 85987 h 164"/>
                <a:gd name="T6" fmla="*/ 68073 w 86"/>
                <a:gd name="T7" fmla="*/ 198432 h 164"/>
                <a:gd name="T8" fmla="*/ 0 w 86"/>
                <a:gd name="T9" fmla="*/ 291034 h 164"/>
                <a:gd name="T10" fmla="*/ 68073 w 86"/>
                <a:gd name="T11" fmla="*/ 377021 h 164"/>
                <a:gd name="T12" fmla="*/ 81687 w 86"/>
                <a:gd name="T13" fmla="*/ 489466 h 164"/>
                <a:gd name="T14" fmla="*/ 197411 w 86"/>
                <a:gd name="T15" fmla="*/ 509309 h 164"/>
                <a:gd name="T16" fmla="*/ 292714 w 86"/>
                <a:gd name="T17" fmla="*/ 575453 h 164"/>
                <a:gd name="T18" fmla="*/ 388016 w 86"/>
                <a:gd name="T19" fmla="*/ 509309 h 164"/>
                <a:gd name="T20" fmla="*/ 503740 w 86"/>
                <a:gd name="T21" fmla="*/ 489466 h 164"/>
                <a:gd name="T22" fmla="*/ 517354 w 86"/>
                <a:gd name="T23" fmla="*/ 377021 h 164"/>
                <a:gd name="T24" fmla="*/ 585427 w 86"/>
                <a:gd name="T25" fmla="*/ 291034 h 164"/>
                <a:gd name="T26" fmla="*/ 517354 w 86"/>
                <a:gd name="T27" fmla="*/ 198432 h 164"/>
                <a:gd name="T28" fmla="*/ 503740 w 86"/>
                <a:gd name="T29" fmla="*/ 85987 h 164"/>
                <a:gd name="T30" fmla="*/ 388016 w 86"/>
                <a:gd name="T31" fmla="*/ 72758 h 164"/>
                <a:gd name="T32" fmla="*/ 292714 w 86"/>
                <a:gd name="T33" fmla="*/ 0 h 164"/>
                <a:gd name="T34" fmla="*/ 292714 w 86"/>
                <a:gd name="T35" fmla="*/ 158746 h 164"/>
                <a:gd name="T36" fmla="*/ 422052 w 86"/>
                <a:gd name="T37" fmla="*/ 291034 h 164"/>
                <a:gd name="T38" fmla="*/ 292714 w 86"/>
                <a:gd name="T39" fmla="*/ 416707 h 164"/>
                <a:gd name="T40" fmla="*/ 163375 w 86"/>
                <a:gd name="T41" fmla="*/ 291034 h 164"/>
                <a:gd name="T42" fmla="*/ 292714 w 86"/>
                <a:gd name="T43" fmla="*/ 158746 h 164"/>
                <a:gd name="T44" fmla="*/ 197411 w 86"/>
                <a:gd name="T45" fmla="*/ 601911 h 164"/>
                <a:gd name="T46" fmla="*/ 129339 w 86"/>
                <a:gd name="T47" fmla="*/ 608525 h 164"/>
                <a:gd name="T48" fmla="*/ 129339 w 86"/>
                <a:gd name="T49" fmla="*/ 1084762 h 164"/>
                <a:gd name="T50" fmla="*/ 456089 w 86"/>
                <a:gd name="T51" fmla="*/ 1084762 h 164"/>
                <a:gd name="T52" fmla="*/ 456089 w 86"/>
                <a:gd name="T53" fmla="*/ 608525 h 164"/>
                <a:gd name="T54" fmla="*/ 388016 w 86"/>
                <a:gd name="T55" fmla="*/ 601911 h 164"/>
                <a:gd name="T56" fmla="*/ 292714 w 86"/>
                <a:gd name="T57" fmla="*/ 668055 h 164"/>
                <a:gd name="T58" fmla="*/ 197411 w 86"/>
                <a:gd name="T59" fmla="*/ 601911 h 16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6"/>
                <a:gd name="T91" fmla="*/ 0 h 164"/>
                <a:gd name="T92" fmla="*/ 86 w 86"/>
                <a:gd name="T93" fmla="*/ 164 h 16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6" h="164">
                  <a:moveTo>
                    <a:pt x="43" y="0"/>
                  </a:moveTo>
                  <a:cubicBezTo>
                    <a:pt x="37" y="0"/>
                    <a:pt x="31" y="5"/>
                    <a:pt x="29" y="11"/>
                  </a:cubicBezTo>
                  <a:cubicBezTo>
                    <a:pt x="24" y="8"/>
                    <a:pt x="17" y="8"/>
                    <a:pt x="12" y="13"/>
                  </a:cubicBezTo>
                  <a:cubicBezTo>
                    <a:pt x="8" y="18"/>
                    <a:pt x="7" y="25"/>
                    <a:pt x="10" y="30"/>
                  </a:cubicBezTo>
                  <a:cubicBezTo>
                    <a:pt x="4" y="32"/>
                    <a:pt x="0" y="37"/>
                    <a:pt x="0" y="44"/>
                  </a:cubicBezTo>
                  <a:cubicBezTo>
                    <a:pt x="0" y="50"/>
                    <a:pt x="4" y="55"/>
                    <a:pt x="10" y="57"/>
                  </a:cubicBezTo>
                  <a:cubicBezTo>
                    <a:pt x="7" y="63"/>
                    <a:pt x="8" y="70"/>
                    <a:pt x="12" y="74"/>
                  </a:cubicBezTo>
                  <a:cubicBezTo>
                    <a:pt x="17" y="79"/>
                    <a:pt x="24" y="80"/>
                    <a:pt x="29" y="77"/>
                  </a:cubicBezTo>
                  <a:cubicBezTo>
                    <a:pt x="31" y="82"/>
                    <a:pt x="37" y="87"/>
                    <a:pt x="43" y="87"/>
                  </a:cubicBezTo>
                  <a:cubicBezTo>
                    <a:pt x="49" y="87"/>
                    <a:pt x="55" y="82"/>
                    <a:pt x="57" y="77"/>
                  </a:cubicBezTo>
                  <a:cubicBezTo>
                    <a:pt x="62" y="80"/>
                    <a:pt x="69" y="79"/>
                    <a:pt x="74" y="74"/>
                  </a:cubicBezTo>
                  <a:cubicBezTo>
                    <a:pt x="78" y="70"/>
                    <a:pt x="79" y="63"/>
                    <a:pt x="76" y="57"/>
                  </a:cubicBezTo>
                  <a:cubicBezTo>
                    <a:pt x="82" y="55"/>
                    <a:pt x="86" y="50"/>
                    <a:pt x="86" y="44"/>
                  </a:cubicBezTo>
                  <a:cubicBezTo>
                    <a:pt x="86" y="37"/>
                    <a:pt x="82" y="32"/>
                    <a:pt x="76" y="30"/>
                  </a:cubicBezTo>
                  <a:cubicBezTo>
                    <a:pt x="79" y="25"/>
                    <a:pt x="78" y="18"/>
                    <a:pt x="74" y="13"/>
                  </a:cubicBezTo>
                  <a:cubicBezTo>
                    <a:pt x="69" y="8"/>
                    <a:pt x="62" y="8"/>
                    <a:pt x="57" y="11"/>
                  </a:cubicBezTo>
                  <a:cubicBezTo>
                    <a:pt x="55" y="5"/>
                    <a:pt x="49" y="0"/>
                    <a:pt x="43" y="0"/>
                  </a:cubicBezTo>
                  <a:close/>
                  <a:moveTo>
                    <a:pt x="43" y="24"/>
                  </a:moveTo>
                  <a:cubicBezTo>
                    <a:pt x="54" y="24"/>
                    <a:pt x="62" y="33"/>
                    <a:pt x="62" y="44"/>
                  </a:cubicBezTo>
                  <a:cubicBezTo>
                    <a:pt x="62" y="54"/>
                    <a:pt x="54" y="63"/>
                    <a:pt x="43" y="63"/>
                  </a:cubicBezTo>
                  <a:cubicBezTo>
                    <a:pt x="32" y="63"/>
                    <a:pt x="24" y="54"/>
                    <a:pt x="24" y="44"/>
                  </a:cubicBezTo>
                  <a:cubicBezTo>
                    <a:pt x="24" y="33"/>
                    <a:pt x="32" y="24"/>
                    <a:pt x="43" y="24"/>
                  </a:cubicBezTo>
                  <a:close/>
                  <a:moveTo>
                    <a:pt x="29" y="91"/>
                  </a:moveTo>
                  <a:cubicBezTo>
                    <a:pt x="26" y="93"/>
                    <a:pt x="22" y="93"/>
                    <a:pt x="19" y="92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45" y="136"/>
                    <a:pt x="42" y="138"/>
                    <a:pt x="67" y="16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64" y="93"/>
                    <a:pt x="60" y="93"/>
                    <a:pt x="57" y="91"/>
                  </a:cubicBezTo>
                  <a:cubicBezTo>
                    <a:pt x="55" y="97"/>
                    <a:pt x="49" y="101"/>
                    <a:pt x="43" y="101"/>
                  </a:cubicBezTo>
                  <a:cubicBezTo>
                    <a:pt x="37" y="101"/>
                    <a:pt x="31" y="97"/>
                    <a:pt x="29" y="9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7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2" name="Content Placeholder 2"/>
          <p:cNvSpPr txBox="1"/>
          <p:nvPr/>
        </p:nvSpPr>
        <p:spPr>
          <a:xfrm>
            <a:off x="379938" y="162317"/>
            <a:ext cx="4308471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Project Objectives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951377" y="2055900"/>
            <a:ext cx="4281683" cy="3669671"/>
            <a:chOff x="2867593" y="1606550"/>
            <a:chExt cx="3615605" cy="3098800"/>
          </a:xfrm>
        </p:grpSpPr>
        <p:graphicFrame>
          <p:nvGraphicFramePr>
            <p:cNvPr id="16" name="Chart 2"/>
            <p:cNvGraphicFramePr/>
            <p:nvPr/>
          </p:nvGraphicFramePr>
          <p:xfrm>
            <a:off x="2867593" y="1606550"/>
            <a:ext cx="3615605" cy="3098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7" name="Freeform 35"/>
            <p:cNvSpPr>
              <a:spLocks noEditPoints="1"/>
            </p:cNvSpPr>
            <p:nvPr/>
          </p:nvSpPr>
          <p:spPr bwMode="auto">
            <a:xfrm>
              <a:off x="4417455" y="2566559"/>
              <a:ext cx="521619" cy="351906"/>
            </a:xfrm>
            <a:custGeom>
              <a:avLst/>
              <a:gdLst>
                <a:gd name="T0" fmla="*/ 135 w 157"/>
                <a:gd name="T1" fmla="*/ 46 h 106"/>
                <a:gd name="T2" fmla="*/ 136 w 157"/>
                <a:gd name="T3" fmla="*/ 37 h 106"/>
                <a:gd name="T4" fmla="*/ 99 w 157"/>
                <a:gd name="T5" fmla="*/ 0 h 106"/>
                <a:gd name="T6" fmla="*/ 73 w 157"/>
                <a:gd name="T7" fmla="*/ 18 h 106"/>
                <a:gd name="T8" fmla="*/ 45 w 157"/>
                <a:gd name="T9" fmla="*/ 8 h 106"/>
                <a:gd name="T10" fmla="*/ 19 w 157"/>
                <a:gd name="T11" fmla="*/ 39 h 106"/>
                <a:gd name="T12" fmla="*/ 20 w 157"/>
                <a:gd name="T13" fmla="*/ 47 h 106"/>
                <a:gd name="T14" fmla="*/ 0 w 157"/>
                <a:gd name="T15" fmla="*/ 75 h 106"/>
                <a:gd name="T16" fmla="*/ 31 w 157"/>
                <a:gd name="T17" fmla="*/ 106 h 106"/>
                <a:gd name="T18" fmla="*/ 126 w 157"/>
                <a:gd name="T19" fmla="*/ 106 h 106"/>
                <a:gd name="T20" fmla="*/ 157 w 157"/>
                <a:gd name="T21" fmla="*/ 75 h 106"/>
                <a:gd name="T22" fmla="*/ 135 w 157"/>
                <a:gd name="T23" fmla="*/ 46 h 106"/>
                <a:gd name="T24" fmla="*/ 120 w 157"/>
                <a:gd name="T25" fmla="*/ 100 h 106"/>
                <a:gd name="T26" fmla="*/ 79 w 157"/>
                <a:gd name="T27" fmla="*/ 100 h 106"/>
                <a:gd name="T28" fmla="*/ 103 w 157"/>
                <a:gd name="T29" fmla="*/ 75 h 106"/>
                <a:gd name="T30" fmla="*/ 102 w 157"/>
                <a:gd name="T31" fmla="*/ 72 h 106"/>
                <a:gd name="T32" fmla="*/ 92 w 157"/>
                <a:gd name="T33" fmla="*/ 72 h 106"/>
                <a:gd name="T34" fmla="*/ 92 w 157"/>
                <a:gd name="T35" fmla="*/ 68 h 106"/>
                <a:gd name="T36" fmla="*/ 92 w 157"/>
                <a:gd name="T37" fmla="*/ 37 h 106"/>
                <a:gd name="T38" fmla="*/ 90 w 157"/>
                <a:gd name="T39" fmla="*/ 35 h 106"/>
                <a:gd name="T40" fmla="*/ 64 w 157"/>
                <a:gd name="T41" fmla="*/ 35 h 106"/>
                <a:gd name="T42" fmla="*/ 62 w 157"/>
                <a:gd name="T43" fmla="*/ 37 h 106"/>
                <a:gd name="T44" fmla="*/ 62 w 157"/>
                <a:gd name="T45" fmla="*/ 68 h 106"/>
                <a:gd name="T46" fmla="*/ 62 w 157"/>
                <a:gd name="T47" fmla="*/ 73 h 106"/>
                <a:gd name="T48" fmla="*/ 51 w 157"/>
                <a:gd name="T49" fmla="*/ 73 h 106"/>
                <a:gd name="T50" fmla="*/ 50 w 157"/>
                <a:gd name="T51" fmla="*/ 76 h 106"/>
                <a:gd name="T52" fmla="*/ 75 w 157"/>
                <a:gd name="T53" fmla="*/ 100 h 106"/>
                <a:gd name="T54" fmla="*/ 38 w 157"/>
                <a:gd name="T55" fmla="*/ 100 h 106"/>
                <a:gd name="T56" fmla="*/ 11 w 157"/>
                <a:gd name="T57" fmla="*/ 74 h 106"/>
                <a:gd name="T58" fmla="*/ 29 w 157"/>
                <a:gd name="T59" fmla="*/ 50 h 106"/>
                <a:gd name="T60" fmla="*/ 28 w 157"/>
                <a:gd name="T61" fmla="*/ 44 h 106"/>
                <a:gd name="T62" fmla="*/ 50 w 157"/>
                <a:gd name="T63" fmla="*/ 17 h 106"/>
                <a:gd name="T64" fmla="*/ 74 w 157"/>
                <a:gd name="T65" fmla="*/ 29 h 106"/>
                <a:gd name="T66" fmla="*/ 97 w 157"/>
                <a:gd name="T67" fmla="*/ 10 h 106"/>
                <a:gd name="T68" fmla="*/ 128 w 157"/>
                <a:gd name="T69" fmla="*/ 42 h 106"/>
                <a:gd name="T70" fmla="*/ 127 w 157"/>
                <a:gd name="T71" fmla="*/ 49 h 106"/>
                <a:gd name="T72" fmla="*/ 147 w 157"/>
                <a:gd name="T73" fmla="*/ 74 h 106"/>
                <a:gd name="T74" fmla="*/ 120 w 157"/>
                <a:gd name="T75" fmla="*/ 10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4117504" y="2967895"/>
              <a:ext cx="1176214" cy="869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07" tIns="22853" rIns="45707" bIns="22853">
              <a:spAutoFit/>
            </a:bodyPr>
            <a:lstStyle/>
            <a:p>
              <a:pPr algn="ctr" defTabSz="108712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GB" sz="16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Open Sans" pitchFamily="34" charset="0"/>
                </a:rPr>
                <a:t>Leadership – High-level performance overview.</a:t>
              </a:r>
              <a:endParaRPr lang="en-US" altLang="en-GB" sz="16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  <a:cs typeface="Open Sans" pitchFamily="34" charset="0"/>
              </a:endParaRPr>
            </a:p>
          </p:txBody>
        </p:sp>
        <p:sp>
          <p:nvSpPr>
            <p:cNvPr id="19" name="Freeform 34"/>
            <p:cNvSpPr/>
            <p:nvPr/>
          </p:nvSpPr>
          <p:spPr bwMode="auto">
            <a:xfrm>
              <a:off x="3646596" y="2265110"/>
              <a:ext cx="451737" cy="399325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Freeform 64"/>
            <p:cNvSpPr>
              <a:spLocks noEditPoints="1"/>
            </p:cNvSpPr>
            <p:nvPr/>
          </p:nvSpPr>
          <p:spPr bwMode="auto">
            <a:xfrm>
              <a:off x="3707645" y="3767641"/>
              <a:ext cx="407155" cy="388753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4" tIns="45707" rIns="91414" bIns="45707" numCol="1" anchor="t" anchorCtr="0" compatLnSpc="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grpSp>
          <p:nvGrpSpPr>
            <p:cNvPr id="21" name="Group 12"/>
            <p:cNvGrpSpPr/>
            <p:nvPr/>
          </p:nvGrpSpPr>
          <p:grpSpPr>
            <a:xfrm>
              <a:off x="5334000" y="3762110"/>
              <a:ext cx="389342" cy="339426"/>
              <a:chOff x="7540014" y="4306907"/>
              <a:chExt cx="389342" cy="339426"/>
            </a:xfrm>
            <a:solidFill>
              <a:schemeClr val="bg1"/>
            </a:solidFill>
          </p:grpSpPr>
          <p:sp>
            <p:nvSpPr>
              <p:cNvPr id="26" name="Freeform 110"/>
              <p:cNvSpPr/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7" name="Freeform 111"/>
              <p:cNvSpPr/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8" name="Freeform 112"/>
              <p:cNvSpPr/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9" name="Freeform 113"/>
              <p:cNvSpPr/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0" name="Freeform 114"/>
              <p:cNvSpPr/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1" name="Freeform 115"/>
              <p:cNvSpPr/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2" name="Freeform 116"/>
              <p:cNvSpPr/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3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4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5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36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grpSp>
          <p:nvGrpSpPr>
            <p:cNvPr id="22" name="Group 24"/>
            <p:cNvGrpSpPr/>
            <p:nvPr/>
          </p:nvGrpSpPr>
          <p:grpSpPr>
            <a:xfrm>
              <a:off x="5257800" y="2235161"/>
              <a:ext cx="431769" cy="429274"/>
              <a:chOff x="6559551" y="1588"/>
              <a:chExt cx="274637" cy="273050"/>
            </a:xfrm>
            <a:solidFill>
              <a:schemeClr val="bg1"/>
            </a:solidFill>
          </p:grpSpPr>
          <p:sp>
            <p:nvSpPr>
              <p:cNvPr id="23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4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5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14" tIns="45707" rIns="91414" bIns="45707" numCol="1" anchor="t" anchorCtr="0" compatLnSpc="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</p:grpSp>
      <p:grpSp>
        <p:nvGrpSpPr>
          <p:cNvPr id="37" name="Group 13"/>
          <p:cNvGrpSpPr/>
          <p:nvPr/>
        </p:nvGrpSpPr>
        <p:grpSpPr bwMode="auto">
          <a:xfrm>
            <a:off x="8002837" y="4840268"/>
            <a:ext cx="796697" cy="796697"/>
            <a:chOff x="7891737" y="4601650"/>
            <a:chExt cx="755703" cy="755703"/>
          </a:xfrm>
        </p:grpSpPr>
        <p:sp>
          <p:nvSpPr>
            <p:cNvPr id="38" name="Oval 20"/>
            <p:cNvSpPr/>
            <p:nvPr/>
          </p:nvSpPr>
          <p:spPr>
            <a:xfrm>
              <a:off x="7891737" y="4601650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50" noProof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9" name="Freeform 23"/>
            <p:cNvSpPr/>
            <p:nvPr/>
          </p:nvSpPr>
          <p:spPr bwMode="auto">
            <a:xfrm>
              <a:off x="8099480" y="4819930"/>
              <a:ext cx="349249" cy="320647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96402" tIns="48202" rIns="96402" bIns="48202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50" noProof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14"/>
          <p:cNvGrpSpPr/>
          <p:nvPr/>
        </p:nvGrpSpPr>
        <p:grpSpPr bwMode="auto">
          <a:xfrm>
            <a:off x="3419449" y="4840268"/>
            <a:ext cx="796697" cy="796697"/>
            <a:chOff x="3544559" y="4601650"/>
            <a:chExt cx="755703" cy="755703"/>
          </a:xfrm>
        </p:grpSpPr>
        <p:sp>
          <p:nvSpPr>
            <p:cNvPr id="41" name="Oval 22"/>
            <p:cNvSpPr/>
            <p:nvPr/>
          </p:nvSpPr>
          <p:spPr>
            <a:xfrm flipH="1">
              <a:off x="3544559" y="4601650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50" noProof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2" name="Freeform 24"/>
            <p:cNvSpPr>
              <a:spLocks noEditPoints="1"/>
            </p:cNvSpPr>
            <p:nvPr/>
          </p:nvSpPr>
          <p:spPr bwMode="auto">
            <a:xfrm>
              <a:off x="3753807" y="4819930"/>
              <a:ext cx="337206" cy="331185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96402" tIns="48202" rIns="96402" bIns="48202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50" noProof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12"/>
          <p:cNvGrpSpPr/>
          <p:nvPr/>
        </p:nvGrpSpPr>
        <p:grpSpPr bwMode="auto">
          <a:xfrm>
            <a:off x="8002837" y="2396218"/>
            <a:ext cx="796697" cy="796697"/>
            <a:chOff x="7891737" y="2283399"/>
            <a:chExt cx="755703" cy="755703"/>
          </a:xfrm>
        </p:grpSpPr>
        <p:sp>
          <p:nvSpPr>
            <p:cNvPr id="44" name="Oval 19"/>
            <p:cNvSpPr/>
            <p:nvPr/>
          </p:nvSpPr>
          <p:spPr>
            <a:xfrm>
              <a:off x="7891737" y="2283399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50" noProof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5" name="Freeform 25"/>
            <p:cNvSpPr>
              <a:spLocks noEditPoints="1"/>
            </p:cNvSpPr>
            <p:nvPr/>
          </p:nvSpPr>
          <p:spPr bwMode="auto">
            <a:xfrm>
              <a:off x="8111523" y="2470067"/>
              <a:ext cx="316131" cy="3823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96402" tIns="48202" rIns="96402" bIns="48202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50" noProof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11"/>
          <p:cNvGrpSpPr/>
          <p:nvPr/>
        </p:nvGrpSpPr>
        <p:grpSpPr bwMode="auto">
          <a:xfrm>
            <a:off x="3419449" y="2396218"/>
            <a:ext cx="796697" cy="796697"/>
            <a:chOff x="3544559" y="2283399"/>
            <a:chExt cx="755703" cy="755703"/>
          </a:xfrm>
        </p:grpSpPr>
        <p:sp>
          <p:nvSpPr>
            <p:cNvPr id="47" name="Oval 21"/>
            <p:cNvSpPr/>
            <p:nvPr/>
          </p:nvSpPr>
          <p:spPr>
            <a:xfrm flipH="1">
              <a:off x="3544559" y="2283399"/>
              <a:ext cx="755703" cy="75570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950" noProof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8" name="Freeform 26"/>
            <p:cNvSpPr>
              <a:spLocks noEditPoints="1"/>
            </p:cNvSpPr>
            <p:nvPr/>
          </p:nvSpPr>
          <p:spPr bwMode="auto">
            <a:xfrm>
              <a:off x="3783915" y="2442970"/>
              <a:ext cx="276991" cy="436561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96402" tIns="48202" rIns="96402" bIns="48202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defTabSz="866775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950" noProof="1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0" name="Rectangle 28"/>
          <p:cNvSpPr>
            <a:spLocks noChangeArrowheads="1"/>
          </p:cNvSpPr>
          <p:nvPr/>
        </p:nvSpPr>
        <p:spPr bwMode="auto">
          <a:xfrm>
            <a:off x="8814435" y="2523490"/>
            <a:ext cx="2224405" cy="133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Marketing Teams – Campaign planning based on demand.</a:t>
            </a:r>
            <a:endParaRPr lang="en-US" altLang="en-GB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3" name="Rectangle 32"/>
          <p:cNvSpPr>
            <a:spLocks noChangeArrowheads="1"/>
          </p:cNvSpPr>
          <p:nvPr/>
        </p:nvSpPr>
        <p:spPr bwMode="auto">
          <a:xfrm>
            <a:off x="8814435" y="4972050"/>
            <a:ext cx="2224405" cy="1337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Product Managers – Menu and pricing optimization.</a:t>
            </a:r>
            <a:endParaRPr lang="en-US" altLang="en-GB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Rectangle 35"/>
          <p:cNvSpPr>
            <a:spLocks noChangeArrowheads="1"/>
          </p:cNvSpPr>
          <p:nvPr/>
        </p:nvSpPr>
        <p:spPr bwMode="auto">
          <a:xfrm flipH="1">
            <a:off x="1143635" y="5031740"/>
            <a:ext cx="2224405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Business Analysts – Trend analysis &amp; growth opportunities.</a:t>
            </a:r>
            <a:endParaRPr lang="en-US" altLang="en-GB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GB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9" name="Rectangle 38"/>
          <p:cNvSpPr>
            <a:spLocks noChangeArrowheads="1"/>
          </p:cNvSpPr>
          <p:nvPr/>
        </p:nvSpPr>
        <p:spPr bwMode="auto">
          <a:xfrm flipH="1">
            <a:off x="1134110" y="2523490"/>
            <a:ext cx="222504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Operations Managers – Delivery efficiency insights.</a:t>
            </a:r>
            <a:endParaRPr lang="en-US" altLang="en-GB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GB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379938" y="162317"/>
            <a:ext cx="4308471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Target Audience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">
        <p14:switch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肘形连接符 151"/>
          <p:cNvCxnSpPr>
            <a:cxnSpLocks noChangeShapeType="1"/>
          </p:cNvCxnSpPr>
          <p:nvPr/>
        </p:nvCxnSpPr>
        <p:spPr bwMode="auto">
          <a:xfrm>
            <a:off x="4845924" y="2903189"/>
            <a:ext cx="5706540" cy="622295"/>
          </a:xfrm>
          <a:prstGeom prst="bentConnector3">
            <a:avLst>
              <a:gd name="adj1" fmla="val 46218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肘形连接符 160"/>
          <p:cNvCxnSpPr>
            <a:cxnSpLocks noChangeShapeType="1"/>
          </p:cNvCxnSpPr>
          <p:nvPr/>
        </p:nvCxnSpPr>
        <p:spPr bwMode="auto">
          <a:xfrm>
            <a:off x="4846059" y="4756207"/>
            <a:ext cx="3270046" cy="37130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肘形连接符 154"/>
          <p:cNvCxnSpPr>
            <a:cxnSpLocks noChangeShapeType="1"/>
          </p:cNvCxnSpPr>
          <p:nvPr/>
        </p:nvCxnSpPr>
        <p:spPr bwMode="auto">
          <a:xfrm>
            <a:off x="4845974" y="3830029"/>
            <a:ext cx="4488308" cy="66592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直接连接符 68"/>
          <p:cNvSpPr>
            <a:spLocks noChangeShapeType="1"/>
          </p:cNvSpPr>
          <p:nvPr/>
        </p:nvSpPr>
        <p:spPr bwMode="auto">
          <a:xfrm flipH="1">
            <a:off x="4507114" y="5682779"/>
            <a:ext cx="2016106" cy="1"/>
          </a:xfrm>
          <a:prstGeom prst="line">
            <a:avLst/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37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4120881" y="2563016"/>
            <a:ext cx="703397" cy="703397"/>
            <a:chOff x="2646403" y="1850353"/>
            <a:chExt cx="534177" cy="534177"/>
          </a:xfrm>
        </p:grpSpPr>
        <p:grpSp>
          <p:nvGrpSpPr>
            <p:cNvPr id="11" name="组合 10"/>
            <p:cNvGrpSpPr/>
            <p:nvPr/>
          </p:nvGrpSpPr>
          <p:grpSpPr>
            <a:xfrm>
              <a:off x="2646403" y="1850353"/>
              <a:ext cx="534177" cy="534177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同心圆 14"/>
              <p:cNvSpPr/>
              <p:nvPr>
                <p:custDataLst>
                  <p:tags r:id="rId2"/>
                </p:custDataLst>
              </p:nvPr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black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6" name="椭圆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125"/>
            <p:cNvGrpSpPr/>
            <p:nvPr/>
          </p:nvGrpSpPr>
          <p:grpSpPr bwMode="auto">
            <a:xfrm>
              <a:off x="2744763" y="1943249"/>
              <a:ext cx="337456" cy="325902"/>
              <a:chOff x="0" y="0"/>
              <a:chExt cx="583915" cy="496874"/>
            </a:xfrm>
            <a:solidFill>
              <a:srgbClr val="C00000"/>
            </a:solidFill>
          </p:grpSpPr>
          <p:sp>
            <p:nvSpPr>
              <p:cNvPr id="13" name="Freeform 160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0" y="0"/>
                <a:ext cx="583915" cy="224863"/>
              </a:xfrm>
              <a:custGeom>
                <a:avLst/>
                <a:gdLst>
                  <a:gd name="T0" fmla="*/ 2147483647 w 68"/>
                  <a:gd name="T1" fmla="*/ 1495961648 h 26"/>
                  <a:gd name="T2" fmla="*/ 2147483647 w 68"/>
                  <a:gd name="T3" fmla="*/ 1121971236 h 26"/>
                  <a:gd name="T4" fmla="*/ 2147483647 w 68"/>
                  <a:gd name="T5" fmla="*/ 747980824 h 26"/>
                  <a:gd name="T6" fmla="*/ 2147483647 w 68"/>
                  <a:gd name="T7" fmla="*/ 523584847 h 26"/>
                  <a:gd name="T8" fmla="*/ 2147483647 w 68"/>
                  <a:gd name="T9" fmla="*/ 523584847 h 26"/>
                  <a:gd name="T10" fmla="*/ 2147483647 w 68"/>
                  <a:gd name="T11" fmla="*/ 747980824 h 26"/>
                  <a:gd name="T12" fmla="*/ 2147483647 w 68"/>
                  <a:gd name="T13" fmla="*/ 747980824 h 26"/>
                  <a:gd name="T14" fmla="*/ 2147483647 w 68"/>
                  <a:gd name="T15" fmla="*/ 897575259 h 26"/>
                  <a:gd name="T16" fmla="*/ 2147483647 w 68"/>
                  <a:gd name="T17" fmla="*/ 74801542 h 26"/>
                  <a:gd name="T18" fmla="*/ 2147483647 w 68"/>
                  <a:gd name="T19" fmla="*/ 0 h 26"/>
                  <a:gd name="T20" fmla="*/ 2147483647 w 68"/>
                  <a:gd name="T21" fmla="*/ 74801542 h 26"/>
                  <a:gd name="T22" fmla="*/ 147472885 w 68"/>
                  <a:gd name="T23" fmla="*/ 1495961648 h 26"/>
                  <a:gd name="T24" fmla="*/ 73736443 w 68"/>
                  <a:gd name="T25" fmla="*/ 1795150518 h 26"/>
                  <a:gd name="T26" fmla="*/ 368682214 w 68"/>
                  <a:gd name="T27" fmla="*/ 1795150518 h 26"/>
                  <a:gd name="T28" fmla="*/ 2147483647 w 68"/>
                  <a:gd name="T29" fmla="*/ 523584847 h 26"/>
                  <a:gd name="T30" fmla="*/ 2147483647 w 68"/>
                  <a:gd name="T31" fmla="*/ 523584847 h 26"/>
                  <a:gd name="T32" fmla="*/ 2147483647 w 68"/>
                  <a:gd name="T33" fmla="*/ 1869943411 h 26"/>
                  <a:gd name="T34" fmla="*/ 2147483647 w 68"/>
                  <a:gd name="T35" fmla="*/ 1869943411 h 26"/>
                  <a:gd name="T36" fmla="*/ 2147483647 w 68"/>
                  <a:gd name="T37" fmla="*/ 1570754541 h 26"/>
                  <a:gd name="T38" fmla="*/ 2147483647 w 68"/>
                  <a:gd name="T39" fmla="*/ 1495961648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8"/>
                  <a:gd name="T61" fmla="*/ 0 h 26"/>
                  <a:gd name="T62" fmla="*/ 68 w 68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mpd="sng">
                <a:noFill/>
                <a:bevel/>
              </a:ln>
            </p:spPr>
            <p:txBody>
              <a:bodyPr lIns="160542" tIns="80271" rIns="160542" bIns="8027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59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1656" y="94297"/>
                <a:ext cx="460603" cy="402577"/>
              </a:xfrm>
              <a:custGeom>
                <a:avLst/>
                <a:gdLst>
                  <a:gd name="T0" fmla="*/ 2109911457 w 54"/>
                  <a:gd name="T1" fmla="*/ 73363234 h 47"/>
                  <a:gd name="T2" fmla="*/ 1746128914 w 54"/>
                  <a:gd name="T3" fmla="*/ 73363234 h 47"/>
                  <a:gd name="T4" fmla="*/ 145507900 w 54"/>
                  <a:gd name="T5" fmla="*/ 1100508471 h 47"/>
                  <a:gd name="T6" fmla="*/ 0 w 54"/>
                  <a:gd name="T7" fmla="*/ 1467341772 h 47"/>
                  <a:gd name="T8" fmla="*/ 0 w 54"/>
                  <a:gd name="T9" fmla="*/ 2147483647 h 47"/>
                  <a:gd name="T10" fmla="*/ 218266114 w 54"/>
                  <a:gd name="T11" fmla="*/ 2147483647 h 47"/>
                  <a:gd name="T12" fmla="*/ 945822671 w 54"/>
                  <a:gd name="T13" fmla="*/ 2147483647 h 47"/>
                  <a:gd name="T14" fmla="*/ 1164088786 w 54"/>
                  <a:gd name="T15" fmla="*/ 2147483647 h 47"/>
                  <a:gd name="T16" fmla="*/ 1164088786 w 54"/>
                  <a:gd name="T17" fmla="*/ 1980918673 h 47"/>
                  <a:gd name="T18" fmla="*/ 1382354900 w 54"/>
                  <a:gd name="T19" fmla="*/ 1760811840 h 47"/>
                  <a:gd name="T20" fmla="*/ 2147483647 w 54"/>
                  <a:gd name="T21" fmla="*/ 1760811840 h 47"/>
                  <a:gd name="T22" fmla="*/ 2147483647 w 54"/>
                  <a:gd name="T23" fmla="*/ 1980918673 h 47"/>
                  <a:gd name="T24" fmla="*/ 2147483647 w 54"/>
                  <a:gd name="T25" fmla="*/ 2147483647 h 47"/>
                  <a:gd name="T26" fmla="*/ 2147483647 w 54"/>
                  <a:gd name="T27" fmla="*/ 2147483647 h 47"/>
                  <a:gd name="T28" fmla="*/ 2147483647 w 54"/>
                  <a:gd name="T29" fmla="*/ 2147483647 h 47"/>
                  <a:gd name="T30" fmla="*/ 2147483647 w 54"/>
                  <a:gd name="T31" fmla="*/ 2147483647 h 47"/>
                  <a:gd name="T32" fmla="*/ 2147483647 w 54"/>
                  <a:gd name="T33" fmla="*/ 1467341772 h 47"/>
                  <a:gd name="T34" fmla="*/ 2147483647 w 54"/>
                  <a:gd name="T35" fmla="*/ 1173871705 h 47"/>
                  <a:gd name="T36" fmla="*/ 2109911457 w 54"/>
                  <a:gd name="T37" fmla="*/ 73363234 h 4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47"/>
                  <a:gd name="T59" fmla="*/ 54 w 54"/>
                  <a:gd name="T60" fmla="*/ 47 h 4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mpd="sng">
                <a:noFill/>
                <a:bevel/>
              </a:ln>
            </p:spPr>
            <p:txBody>
              <a:bodyPr lIns="160542" tIns="80271" rIns="160542" bIns="8027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组合 16"/>
          <p:cNvGrpSpPr/>
          <p:nvPr>
            <p:custDataLst>
              <p:tags r:id="rId6"/>
            </p:custDataLst>
          </p:nvPr>
        </p:nvGrpSpPr>
        <p:grpSpPr>
          <a:xfrm>
            <a:off x="4133530" y="4424113"/>
            <a:ext cx="703397" cy="703397"/>
            <a:chOff x="2656009" y="3263716"/>
            <a:chExt cx="534177" cy="534177"/>
          </a:xfrm>
        </p:grpSpPr>
        <p:grpSp>
          <p:nvGrpSpPr>
            <p:cNvPr id="18" name="组合 17"/>
            <p:cNvGrpSpPr/>
            <p:nvPr/>
          </p:nvGrpSpPr>
          <p:grpSpPr>
            <a:xfrm>
              <a:off x="2656009" y="3263716"/>
              <a:ext cx="534177" cy="534177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19"/>
              <p:cNvSpPr/>
              <p:nvPr>
                <p:custDataLst>
                  <p:tags r:id="rId7"/>
                </p:custDataLst>
              </p:nvPr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black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1" name="椭圆 20"/>
              <p:cNvSpPr/>
              <p:nvPr>
                <p:custDataLst>
                  <p:tags r:id="rId8"/>
                </p:custDataLst>
              </p:nvPr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" name="Freeform 277"/>
            <p:cNvSpPr>
              <a:spLocks noEditPoints="1"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772932" y="3323860"/>
              <a:ext cx="287993" cy="341712"/>
            </a:xfrm>
            <a:custGeom>
              <a:avLst/>
              <a:gdLst>
                <a:gd name="T0" fmla="*/ 1763300750 w 72"/>
                <a:gd name="T1" fmla="*/ 927075880 h 86"/>
                <a:gd name="T2" fmla="*/ 1621097786 w 72"/>
                <a:gd name="T3" fmla="*/ 927075880 h 86"/>
                <a:gd name="T4" fmla="*/ 1621097786 w 72"/>
                <a:gd name="T5" fmla="*/ 533772246 h 86"/>
                <a:gd name="T6" fmla="*/ 1080731858 w 72"/>
                <a:gd name="T7" fmla="*/ 0 h 86"/>
                <a:gd name="T8" fmla="*/ 966969487 w 72"/>
                <a:gd name="T9" fmla="*/ 0 h 86"/>
                <a:gd name="T10" fmla="*/ 426603558 w 72"/>
                <a:gd name="T11" fmla="*/ 533772246 h 86"/>
                <a:gd name="T12" fmla="*/ 426603558 w 72"/>
                <a:gd name="T13" fmla="*/ 927075880 h 86"/>
                <a:gd name="T14" fmla="*/ 284400594 w 72"/>
                <a:gd name="T15" fmla="*/ 927075880 h 86"/>
                <a:gd name="T16" fmla="*/ 0 w 72"/>
                <a:gd name="T17" fmla="*/ 1208007804 h 86"/>
                <a:gd name="T18" fmla="*/ 0 w 72"/>
                <a:gd name="T19" fmla="*/ 2135083684 h 86"/>
                <a:gd name="T20" fmla="*/ 284400594 w 72"/>
                <a:gd name="T21" fmla="*/ 2147483647 h 86"/>
                <a:gd name="T22" fmla="*/ 1763300750 w 72"/>
                <a:gd name="T23" fmla="*/ 2147483647 h 86"/>
                <a:gd name="T24" fmla="*/ 2047701344 w 72"/>
                <a:gd name="T25" fmla="*/ 2135083684 h 86"/>
                <a:gd name="T26" fmla="*/ 2047701344 w 72"/>
                <a:gd name="T27" fmla="*/ 1208007804 h 86"/>
                <a:gd name="T28" fmla="*/ 1763300750 w 72"/>
                <a:gd name="T29" fmla="*/ 927075880 h 86"/>
                <a:gd name="T30" fmla="*/ 1194494228 w 72"/>
                <a:gd name="T31" fmla="*/ 2147483647 h 86"/>
                <a:gd name="T32" fmla="*/ 881647709 w 72"/>
                <a:gd name="T33" fmla="*/ 2147483647 h 86"/>
                <a:gd name="T34" fmla="*/ 910088301 w 72"/>
                <a:gd name="T35" fmla="*/ 1797963255 h 86"/>
                <a:gd name="T36" fmla="*/ 824766523 w 72"/>
                <a:gd name="T37" fmla="*/ 1629408340 h 86"/>
                <a:gd name="T38" fmla="*/ 1023850672 w 72"/>
                <a:gd name="T39" fmla="*/ 1432751223 h 86"/>
                <a:gd name="T40" fmla="*/ 1222934821 w 72"/>
                <a:gd name="T41" fmla="*/ 1629408340 h 86"/>
                <a:gd name="T42" fmla="*/ 1137613043 w 72"/>
                <a:gd name="T43" fmla="*/ 1797963255 h 86"/>
                <a:gd name="T44" fmla="*/ 1194494228 w 72"/>
                <a:gd name="T45" fmla="*/ 2147483647 h 86"/>
                <a:gd name="T46" fmla="*/ 1422013637 w 72"/>
                <a:gd name="T47" fmla="*/ 927075880 h 86"/>
                <a:gd name="T48" fmla="*/ 625687707 w 72"/>
                <a:gd name="T49" fmla="*/ 927075880 h 86"/>
                <a:gd name="T50" fmla="*/ 625687707 w 72"/>
                <a:gd name="T51" fmla="*/ 533772246 h 86"/>
                <a:gd name="T52" fmla="*/ 966969487 w 72"/>
                <a:gd name="T53" fmla="*/ 196651817 h 86"/>
                <a:gd name="T54" fmla="*/ 1080731858 w 72"/>
                <a:gd name="T55" fmla="*/ 196651817 h 86"/>
                <a:gd name="T56" fmla="*/ 1422013637 w 72"/>
                <a:gd name="T57" fmla="*/ 533772246 h 86"/>
                <a:gd name="T58" fmla="*/ 1422013637 w 72"/>
                <a:gd name="T59" fmla="*/ 927075880 h 8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86"/>
                <a:gd name="T92" fmla="*/ 72 w 72"/>
                <a:gd name="T93" fmla="*/ 86 h 8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chemeClr val="accent2"/>
            </a:solidFill>
            <a:ln w="9525" cmpd="sng">
              <a:noFill/>
              <a:bevel/>
            </a:ln>
          </p:spPr>
          <p:txBody>
            <a:bodyPr lIns="160542" tIns="80271" rIns="160542" bIns="80271"/>
            <a:lstStyle/>
            <a:p>
              <a:pPr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7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0"/>
            </p:custDataLst>
          </p:nvPr>
        </p:nvGrpSpPr>
        <p:grpSpPr>
          <a:xfrm>
            <a:off x="4133530" y="3478073"/>
            <a:ext cx="703397" cy="703397"/>
            <a:chOff x="2656009" y="2545271"/>
            <a:chExt cx="534177" cy="534177"/>
          </a:xfrm>
        </p:grpSpPr>
        <p:grpSp>
          <p:nvGrpSpPr>
            <p:cNvPr id="23" name="组合 22"/>
            <p:cNvGrpSpPr/>
            <p:nvPr/>
          </p:nvGrpSpPr>
          <p:grpSpPr>
            <a:xfrm>
              <a:off x="2656009" y="2545271"/>
              <a:ext cx="534177" cy="534177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>
                <p:custDataLst>
                  <p:tags r:id="rId11"/>
                </p:custDataLst>
              </p:nvPr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black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9" name="椭圆 28"/>
              <p:cNvSpPr/>
              <p:nvPr>
                <p:custDataLst>
                  <p:tags r:id="rId12"/>
                </p:custDataLst>
              </p:nvPr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4" name="Group 92"/>
            <p:cNvGrpSpPr/>
            <p:nvPr/>
          </p:nvGrpSpPr>
          <p:grpSpPr bwMode="auto">
            <a:xfrm>
              <a:off x="2745161" y="2705683"/>
              <a:ext cx="355874" cy="221817"/>
              <a:chOff x="0" y="0"/>
              <a:chExt cx="471488" cy="293688"/>
            </a:xfrm>
            <a:solidFill>
              <a:schemeClr val="tx1"/>
            </a:solidFill>
          </p:grpSpPr>
          <p:sp>
            <p:nvSpPr>
              <p:cNvPr id="25" name="Freeform 8"/>
              <p:cNvSpPr>
                <a:spLocks noEditPoints="1"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0" y="0"/>
                <a:ext cx="471488" cy="293688"/>
              </a:xfrm>
              <a:custGeom>
                <a:avLst/>
                <a:gdLst>
                  <a:gd name="T0" fmla="*/ 1607679782 w 125"/>
                  <a:gd name="T1" fmla="*/ 255184750 h 78"/>
                  <a:gd name="T2" fmla="*/ 1607679782 w 125"/>
                  <a:gd name="T3" fmla="*/ 0 h 78"/>
                  <a:gd name="T4" fmla="*/ 0 w 125"/>
                  <a:gd name="T5" fmla="*/ 0 h 78"/>
                  <a:gd name="T6" fmla="*/ 0 w 125"/>
                  <a:gd name="T7" fmla="*/ 1105803094 h 78"/>
                  <a:gd name="T8" fmla="*/ 1607679782 w 125"/>
                  <a:gd name="T9" fmla="*/ 1105803094 h 78"/>
                  <a:gd name="T10" fmla="*/ 1607679782 w 125"/>
                  <a:gd name="T11" fmla="*/ 850618344 h 78"/>
                  <a:gd name="T12" fmla="*/ 1778407473 w 125"/>
                  <a:gd name="T13" fmla="*/ 765554250 h 78"/>
                  <a:gd name="T14" fmla="*/ 1778407473 w 125"/>
                  <a:gd name="T15" fmla="*/ 368601031 h 78"/>
                  <a:gd name="T16" fmla="*/ 1607679782 w 125"/>
                  <a:gd name="T17" fmla="*/ 255184750 h 78"/>
                  <a:gd name="T18" fmla="*/ 1479634957 w 125"/>
                  <a:gd name="T19" fmla="*/ 978210719 h 78"/>
                  <a:gd name="T20" fmla="*/ 142272447 w 125"/>
                  <a:gd name="T21" fmla="*/ 978210719 h 78"/>
                  <a:gd name="T22" fmla="*/ 142272447 w 125"/>
                  <a:gd name="T23" fmla="*/ 141768469 h 78"/>
                  <a:gd name="T24" fmla="*/ 1479634957 w 125"/>
                  <a:gd name="T25" fmla="*/ 141768469 h 78"/>
                  <a:gd name="T26" fmla="*/ 1479634957 w 125"/>
                  <a:gd name="T27" fmla="*/ 978210719 h 7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5"/>
                  <a:gd name="T43" fmla="*/ 0 h 78"/>
                  <a:gd name="T44" fmla="*/ 125 w 125"/>
                  <a:gd name="T45" fmla="*/ 78 h 7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mpd="sng">
                <a:noFill/>
                <a:bevel/>
              </a:ln>
            </p:spPr>
            <p:txBody>
              <a:bodyPr lIns="160542" tIns="80271" rIns="160542" bIns="80271"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6" name="Rectangle 9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3500" y="63499"/>
                <a:ext cx="90488" cy="166688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bevel/>
              </a:ln>
            </p:spPr>
            <p:txBody>
              <a:bodyPr lIns="160542" tIns="80271" rIns="160542" bIns="80271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defTabSz="866775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250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7" name="Rectangle 10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862" y="63499"/>
                <a:ext cx="85725" cy="166688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bevel/>
              </a:ln>
            </p:spPr>
            <p:txBody>
              <a:bodyPr lIns="160542" tIns="80271" rIns="160542" bIns="80271"/>
              <a:lstStyle>
                <a:lvl1pPr eaLnBrk="0" hangingPunct="0">
                  <a:lnSpc>
                    <a:spcPct val="90000"/>
                  </a:lnSpc>
                  <a:spcBef>
                    <a:spcPts val="1000"/>
                  </a:spcBef>
                  <a:buChar char="•"/>
                  <a:defRPr sz="28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1pPr>
                <a:lvl2pPr marL="742950" indent="-28575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4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2pPr>
                <a:lvl3pPr marL="11430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 sz="2000"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3pPr>
                <a:lvl4pPr marL="16002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4pPr>
                <a:lvl5pPr marL="2057400" indent="-228600" eaLnBrk="0" hangingPunct="0">
                  <a:lnSpc>
                    <a:spcPct val="90000"/>
                  </a:lnSpc>
                  <a:spcBef>
                    <a:spcPts val="500"/>
                  </a:spcBef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方正兰亭黑_GBK" pitchFamily="2" charset="-122"/>
                    <a:ea typeface="方正兰亭黑_GBK" pitchFamily="2" charset="-122"/>
                    <a:sym typeface="Calibri" panose="020F0502020204030204" pitchFamily="34" charset="0"/>
                  </a:defRPr>
                </a:lvl9pPr>
              </a:lstStyle>
              <a:p>
                <a:pPr defTabSz="866775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250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0" name="组合 29"/>
          <p:cNvGrpSpPr/>
          <p:nvPr>
            <p:custDataLst>
              <p:tags r:id="rId16"/>
            </p:custDataLst>
          </p:nvPr>
        </p:nvGrpSpPr>
        <p:grpSpPr>
          <a:xfrm>
            <a:off x="4133530" y="5296196"/>
            <a:ext cx="703397" cy="703397"/>
            <a:chOff x="2656009" y="3925997"/>
            <a:chExt cx="534177" cy="534177"/>
          </a:xfrm>
        </p:grpSpPr>
        <p:grpSp>
          <p:nvGrpSpPr>
            <p:cNvPr id="31" name="组合 30"/>
            <p:cNvGrpSpPr/>
            <p:nvPr/>
          </p:nvGrpSpPr>
          <p:grpSpPr>
            <a:xfrm>
              <a:off x="2656009" y="3925997"/>
              <a:ext cx="534177" cy="534177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34"/>
              <p:cNvSpPr/>
              <p:nvPr>
                <p:custDataLst>
                  <p:tags r:id="rId17"/>
                </p:custDataLst>
              </p:nvPr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black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6" name="椭圆 35"/>
              <p:cNvSpPr/>
              <p:nvPr>
                <p:custDataLst>
                  <p:tags r:id="rId18"/>
                </p:custDataLst>
              </p:nvPr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2" name="Group 9"/>
            <p:cNvGrpSpPr/>
            <p:nvPr/>
          </p:nvGrpSpPr>
          <p:grpSpPr bwMode="auto">
            <a:xfrm>
              <a:off x="2723790" y="4084898"/>
              <a:ext cx="386899" cy="286862"/>
              <a:chOff x="0" y="0"/>
              <a:chExt cx="374651" cy="277813"/>
            </a:xfrm>
            <a:solidFill>
              <a:schemeClr val="tx1"/>
            </a:solidFill>
          </p:grpSpPr>
          <p:sp>
            <p:nvSpPr>
              <p:cNvPr id="33" name="Freeform 17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41288" y="66675"/>
                <a:ext cx="233363" cy="211138"/>
              </a:xfrm>
              <a:custGeom>
                <a:avLst/>
                <a:gdLst>
                  <a:gd name="T0" fmla="*/ 611890896 w 89"/>
                  <a:gd name="T1" fmla="*/ 224220736 h 81"/>
                  <a:gd name="T2" fmla="*/ 295631590 w 89"/>
                  <a:gd name="T3" fmla="*/ 0 h 81"/>
                  <a:gd name="T4" fmla="*/ 275006496 w 89"/>
                  <a:gd name="T5" fmla="*/ 6795516 h 81"/>
                  <a:gd name="T6" fmla="*/ 295631590 w 89"/>
                  <a:gd name="T7" fmla="*/ 74740245 h 81"/>
                  <a:gd name="T8" fmla="*/ 0 w 89"/>
                  <a:gd name="T9" fmla="*/ 298960981 h 81"/>
                  <a:gd name="T10" fmla="*/ 0 w 89"/>
                  <a:gd name="T11" fmla="*/ 298960981 h 81"/>
                  <a:gd name="T12" fmla="*/ 275006496 w 89"/>
                  <a:gd name="T13" fmla="*/ 441648563 h 81"/>
                  <a:gd name="T14" fmla="*/ 508762805 w 89"/>
                  <a:gd name="T15" fmla="*/ 550361173 h 81"/>
                  <a:gd name="T16" fmla="*/ 440012492 w 89"/>
                  <a:gd name="T17" fmla="*/ 421264623 h 81"/>
                  <a:gd name="T18" fmla="*/ 611890896 w 89"/>
                  <a:gd name="T19" fmla="*/ 224220736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9"/>
                  <a:gd name="T31" fmla="*/ 0 h 81"/>
                  <a:gd name="T32" fmla="*/ 89 w 89"/>
                  <a:gd name="T33" fmla="*/ 81 h 8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mpd="sng">
                <a:noFill/>
                <a:bevel/>
              </a:ln>
            </p:spPr>
            <p:txBody>
              <a:bodyPr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18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0" y="0"/>
                <a:ext cx="241300" cy="209550"/>
              </a:xfrm>
              <a:custGeom>
                <a:avLst/>
                <a:gdLst>
                  <a:gd name="T0" fmla="*/ 612251539 w 92"/>
                  <a:gd name="T1" fmla="*/ 144083961 h 80"/>
                  <a:gd name="T2" fmla="*/ 316443967 w 92"/>
                  <a:gd name="T3" fmla="*/ 0 h 80"/>
                  <a:gd name="T4" fmla="*/ 0 w 92"/>
                  <a:gd name="T5" fmla="*/ 219556013 h 80"/>
                  <a:gd name="T6" fmla="*/ 171981329 w 92"/>
                  <a:gd name="T7" fmla="*/ 418528976 h 80"/>
                  <a:gd name="T8" fmla="*/ 96310174 w 92"/>
                  <a:gd name="T9" fmla="*/ 548890031 h 80"/>
                  <a:gd name="T10" fmla="*/ 330203313 w 92"/>
                  <a:gd name="T11" fmla="*/ 445972168 h 80"/>
                  <a:gd name="T12" fmla="*/ 337080363 w 92"/>
                  <a:gd name="T13" fmla="*/ 439112025 h 80"/>
                  <a:gd name="T14" fmla="*/ 632887935 w 92"/>
                  <a:gd name="T15" fmla="*/ 219556013 h 80"/>
                  <a:gd name="T16" fmla="*/ 612251539 w 92"/>
                  <a:gd name="T17" fmla="*/ 144083961 h 8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"/>
                  <a:gd name="T28" fmla="*/ 0 h 80"/>
                  <a:gd name="T29" fmla="*/ 92 w 92"/>
                  <a:gd name="T30" fmla="*/ 80 h 8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mpd="sng">
                <a:noFill/>
                <a:bevel/>
              </a:ln>
            </p:spPr>
            <p:txBody>
              <a:bodyPr/>
              <a:lstStyle/>
              <a:p>
                <a:pPr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37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7" name="任意多边形 56"/>
          <p:cNvSpPr>
            <a:spLocks noChangeArrowheads="1"/>
          </p:cNvSpPr>
          <p:nvPr/>
        </p:nvSpPr>
        <p:spPr bwMode="auto">
          <a:xfrm>
            <a:off x="10111910" y="2359044"/>
            <a:ext cx="1166443" cy="3652971"/>
          </a:xfrm>
          <a:custGeom>
            <a:avLst/>
            <a:gdLst>
              <a:gd name="T0" fmla="*/ 1176576 w 1181100"/>
              <a:gd name="T1" fmla="*/ 0 h 3698875"/>
              <a:gd name="T2" fmla="*/ 1181100 w 1181100"/>
              <a:gd name="T3" fmla="*/ 0 h 3698875"/>
              <a:gd name="T4" fmla="*/ 1181100 w 1181100"/>
              <a:gd name="T5" fmla="*/ 3698875 h 3698875"/>
              <a:gd name="T6" fmla="*/ 0 w 1181100"/>
              <a:gd name="T7" fmla="*/ 3698875 h 3698875"/>
              <a:gd name="T8" fmla="*/ 0 w 1181100"/>
              <a:gd name="T9" fmla="*/ 1735795 h 3698875"/>
              <a:gd name="T10" fmla="*/ 48924 w 1181100"/>
              <a:gd name="T11" fmla="*/ 1697678 h 3698875"/>
              <a:gd name="T12" fmla="*/ 278759 w 1181100"/>
              <a:gd name="T13" fmla="*/ 1500788 h 3698875"/>
              <a:gd name="T14" fmla="*/ 453153 w 1181100"/>
              <a:gd name="T15" fmla="*/ 1330349 h 3698875"/>
              <a:gd name="T16" fmla="*/ 510936 w 1181100"/>
              <a:gd name="T17" fmla="*/ 1369307 h 3698875"/>
              <a:gd name="T18" fmla="*/ 590551 w 1181100"/>
              <a:gd name="T19" fmla="*/ 1385380 h 3698875"/>
              <a:gd name="T20" fmla="*/ 795088 w 1181100"/>
              <a:gd name="T21" fmla="*/ 1180843 h 3698875"/>
              <a:gd name="T22" fmla="*/ 735181 w 1181100"/>
              <a:gd name="T23" fmla="*/ 1036213 h 3698875"/>
              <a:gd name="T24" fmla="*/ 717723 w 1181100"/>
              <a:gd name="T25" fmla="*/ 1024442 h 3698875"/>
              <a:gd name="T26" fmla="*/ 820291 w 1181100"/>
              <a:gd name="T27" fmla="*/ 886780 h 3698875"/>
              <a:gd name="T28" fmla="*/ 1174186 w 1181100"/>
              <a:gd name="T29" fmla="*/ 21448 h 3698875"/>
              <a:gd name="T30" fmla="*/ 1176576 w 1181100"/>
              <a:gd name="T31" fmla="*/ 0 h 369887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81100"/>
              <a:gd name="T49" fmla="*/ 0 h 3698875"/>
              <a:gd name="T50" fmla="*/ 1181100 w 1181100"/>
              <a:gd name="T51" fmla="*/ 3698875 h 369887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0305" tIns="45154" rIns="90305" bIns="45154" anchor="ctr"/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37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任意多边形 59"/>
          <p:cNvSpPr>
            <a:spLocks noChangeArrowheads="1"/>
          </p:cNvSpPr>
          <p:nvPr/>
        </p:nvSpPr>
        <p:spPr bwMode="auto">
          <a:xfrm>
            <a:off x="8893729" y="4114978"/>
            <a:ext cx="1166443" cy="1898605"/>
          </a:xfrm>
          <a:custGeom>
            <a:avLst/>
            <a:gdLst>
              <a:gd name="T0" fmla="*/ 1181100 w 1181100"/>
              <a:gd name="T1" fmla="*/ 0 h 1921854"/>
              <a:gd name="T2" fmla="*/ 1181100 w 1181100"/>
              <a:gd name="T3" fmla="*/ 1923072 h 1921854"/>
              <a:gd name="T4" fmla="*/ 0 w 1181100"/>
              <a:gd name="T5" fmla="*/ 1923072 h 1921854"/>
              <a:gd name="T6" fmla="*/ 0 w 1181100"/>
              <a:gd name="T7" fmla="*/ 732430 h 1921854"/>
              <a:gd name="T8" fmla="*/ 319230 w 1181100"/>
              <a:gd name="T9" fmla="*/ 562609 h 1921854"/>
              <a:gd name="T10" fmla="*/ 425975 w 1181100"/>
              <a:gd name="T11" fmla="*/ 500607 h 1921854"/>
              <a:gd name="T12" fmla="*/ 445921 w 1181100"/>
              <a:gd name="T13" fmla="*/ 530208 h 1921854"/>
              <a:gd name="T14" fmla="*/ 590551 w 1181100"/>
              <a:gd name="T15" fmla="*/ 590153 h 1921854"/>
              <a:gd name="T16" fmla="*/ 795088 w 1181100"/>
              <a:gd name="T17" fmla="*/ 385486 h 1921854"/>
              <a:gd name="T18" fmla="*/ 779015 w 1181100"/>
              <a:gd name="T19" fmla="*/ 305821 h 1921854"/>
              <a:gd name="T20" fmla="*/ 768996 w 1181100"/>
              <a:gd name="T21" fmla="*/ 290951 h 1921854"/>
              <a:gd name="T22" fmla="*/ 952789 w 1181100"/>
              <a:gd name="T23" fmla="*/ 167651 h 1921854"/>
              <a:gd name="T24" fmla="*/ 1140954 w 1181100"/>
              <a:gd name="T25" fmla="*/ 31296 h 1921854"/>
              <a:gd name="T26" fmla="*/ 1181100 w 1181100"/>
              <a:gd name="T27" fmla="*/ 0 h 192185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81100"/>
              <a:gd name="T43" fmla="*/ 0 h 1921854"/>
              <a:gd name="T44" fmla="*/ 1181100 w 1181100"/>
              <a:gd name="T45" fmla="*/ 1921854 h 192185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0305" tIns="45154" rIns="90305" bIns="45154" anchor="ctr"/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37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任意多边形 63"/>
          <p:cNvSpPr>
            <a:spLocks noChangeArrowheads="1"/>
          </p:cNvSpPr>
          <p:nvPr/>
        </p:nvSpPr>
        <p:spPr bwMode="auto">
          <a:xfrm>
            <a:off x="7673984" y="4865954"/>
            <a:ext cx="1166443" cy="1147630"/>
          </a:xfrm>
          <a:custGeom>
            <a:avLst/>
            <a:gdLst>
              <a:gd name="T0" fmla="*/ 1181100 w 1181100"/>
              <a:gd name="T1" fmla="*/ 0 h 1161755"/>
              <a:gd name="T2" fmla="*/ 1181100 w 1181100"/>
              <a:gd name="T3" fmla="*/ 1162345 h 1161755"/>
              <a:gd name="T4" fmla="*/ 0 w 1181100"/>
              <a:gd name="T5" fmla="*/ 1162345 h 1161755"/>
              <a:gd name="T6" fmla="*/ 0 w 1181100"/>
              <a:gd name="T7" fmla="*/ 518117 h 1161755"/>
              <a:gd name="T8" fmla="*/ 336342 w 1181100"/>
              <a:gd name="T9" fmla="*/ 385714 h 1161755"/>
              <a:gd name="T10" fmla="*/ 408490 w 1181100"/>
              <a:gd name="T11" fmla="*/ 354408 h 1161755"/>
              <a:gd name="T12" fmla="*/ 445921 w 1181100"/>
              <a:gd name="T13" fmla="*/ 409954 h 1161755"/>
              <a:gd name="T14" fmla="*/ 590551 w 1181100"/>
              <a:gd name="T15" fmla="*/ 469891 h 1161755"/>
              <a:gd name="T16" fmla="*/ 795088 w 1181100"/>
              <a:gd name="T17" fmla="*/ 265250 h 1161755"/>
              <a:gd name="T18" fmla="*/ 790933 w 1181100"/>
              <a:gd name="T19" fmla="*/ 224009 h 1161755"/>
              <a:gd name="T20" fmla="*/ 781056 w 1181100"/>
              <a:gd name="T21" fmla="*/ 192174 h 1161755"/>
              <a:gd name="T22" fmla="*/ 1174526 w 1181100"/>
              <a:gd name="T23" fmla="*/ 3497 h 1161755"/>
              <a:gd name="T24" fmla="*/ 1181100 w 1181100"/>
              <a:gd name="T25" fmla="*/ 0 h 11617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81100"/>
              <a:gd name="T40" fmla="*/ 0 h 1161755"/>
              <a:gd name="T41" fmla="*/ 1181100 w 1181100"/>
              <a:gd name="T42" fmla="*/ 1161755 h 116175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90305" tIns="45154" rIns="90305" bIns="45154" anchor="ctr"/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37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任意多边形 66"/>
          <p:cNvSpPr>
            <a:spLocks noChangeArrowheads="1"/>
          </p:cNvSpPr>
          <p:nvPr/>
        </p:nvSpPr>
        <p:spPr bwMode="auto">
          <a:xfrm>
            <a:off x="5709531" y="5397436"/>
            <a:ext cx="1912715" cy="614576"/>
          </a:xfrm>
          <a:custGeom>
            <a:avLst/>
            <a:gdLst>
              <a:gd name="T0" fmla="*/ 1936752 w 1936748"/>
              <a:gd name="T1" fmla="*/ 0 h 623080"/>
              <a:gd name="T2" fmla="*/ 1936752 w 1936748"/>
              <a:gd name="T3" fmla="*/ 621521 h 623080"/>
              <a:gd name="T4" fmla="*/ 0 w 1936748"/>
              <a:gd name="T5" fmla="*/ 621521 h 623080"/>
              <a:gd name="T6" fmla="*/ 0 w 1936748"/>
              <a:gd name="T7" fmla="*/ 612348 h 623080"/>
              <a:gd name="T8" fmla="*/ 352298 w 1936748"/>
              <a:gd name="T9" fmla="*/ 518226 h 623080"/>
              <a:gd name="T10" fmla="*/ 750619 w 1936748"/>
              <a:gd name="T11" fmla="*/ 402333 h 623080"/>
              <a:gd name="T12" fmla="*/ 791648 w 1936748"/>
              <a:gd name="T13" fmla="*/ 389503 h 623080"/>
              <a:gd name="T14" fmla="*/ 823747 w 1936748"/>
              <a:gd name="T15" fmla="*/ 436994 h 623080"/>
              <a:gd name="T16" fmla="*/ 968377 w 1936748"/>
              <a:gd name="T17" fmla="*/ 496751 h 623080"/>
              <a:gd name="T18" fmla="*/ 1172914 w 1936748"/>
              <a:gd name="T19" fmla="*/ 292726 h 623080"/>
              <a:gd name="T20" fmla="*/ 1170637 w 1936748"/>
              <a:gd name="T21" fmla="*/ 270191 h 623080"/>
              <a:gd name="T22" fmla="*/ 1509045 w 1936748"/>
              <a:gd name="T23" fmla="*/ 156507 h 623080"/>
              <a:gd name="T24" fmla="*/ 1868380 w 1936748"/>
              <a:gd name="T25" fmla="*/ 26834 h 623080"/>
              <a:gd name="T26" fmla="*/ 1936752 w 1936748"/>
              <a:gd name="T27" fmla="*/ 0 h 6230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936748"/>
              <a:gd name="T43" fmla="*/ 0 h 623080"/>
              <a:gd name="T44" fmla="*/ 1936748 w 1936748"/>
              <a:gd name="T45" fmla="*/ 623080 h 6230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0305" tIns="45154" rIns="90305" bIns="45154" anchor="ctr"/>
          <a:lstStyle/>
          <a:p>
            <a:pPr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37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矩形 9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763207" y="2584807"/>
            <a:ext cx="2212340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297" tIns="45148" rIns="90297" bIns="4514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defTabSz="866775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GB" sz="1800" dirty="0">
                <a:solidFill>
                  <a:srgbClr val="FE5817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No unified KPI view.</a:t>
            </a:r>
            <a:endParaRPr lang="en-US" altLang="en-GB" sz="1800" dirty="0">
              <a:solidFill>
                <a:srgbClr val="FE5817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  <a:p>
            <a:pPr algn="r" defTabSz="866775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GB" sz="1800" dirty="0">
              <a:solidFill>
                <a:srgbClr val="FE5817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矩形 41"/>
          <p:cNvSpPr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00355" y="3502025"/>
            <a:ext cx="3675380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297" tIns="45148" rIns="90297" bIns="4514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defTabSz="866775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GB" sz="1800" dirty="0">
                <a:solidFill>
                  <a:srgbClr val="5ED1E5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Limited visibility of cancellations &amp; delays.</a:t>
            </a:r>
            <a:endParaRPr lang="en-US" altLang="en-GB" sz="1800" dirty="0">
              <a:solidFill>
                <a:srgbClr val="5ED1E5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矩形 4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99720" y="4434840"/>
            <a:ext cx="3676015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297" tIns="45148" rIns="90297" bIns="4514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defTabSz="866775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GB" sz="1800" dirty="0">
                <a:solidFill>
                  <a:srgbClr val="FE5817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Difficulty tracking delivery partner performance.</a:t>
            </a:r>
            <a:endParaRPr lang="en-US" altLang="en-GB" sz="1800" dirty="0">
              <a:solidFill>
                <a:srgbClr val="FE5817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44500" y="5348605"/>
            <a:ext cx="3531235" cy="699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297" tIns="45148" rIns="90297" bIns="45148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r" defTabSz="866775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GB" sz="1975" dirty="0">
                <a:solidFill>
                  <a:srgbClr val="5ED1E5"/>
                </a:solidFill>
                <a:latin typeface="Arial" panose="020B0604020202020204" pitchFamily="34" charset="0"/>
                <a:ea typeface="Calibri" panose="020F0502020204030204" pitchFamily="34" charset="0"/>
                <a:sym typeface="Arial" panose="020B0604020202020204" pitchFamily="34" charset="0"/>
              </a:rPr>
              <a:t>Lack of peak ordering time insights.</a:t>
            </a:r>
            <a:endParaRPr lang="en-US" altLang="en-GB" sz="1975" dirty="0">
              <a:solidFill>
                <a:srgbClr val="5ED1E5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539230" y="5550880"/>
            <a:ext cx="295022" cy="29502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37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116105" y="4980001"/>
            <a:ext cx="295022" cy="29502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37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9329440" y="4355801"/>
            <a:ext cx="295022" cy="29502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37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0552464" y="3404490"/>
            <a:ext cx="295022" cy="29502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2370">
              <a:solidFill>
                <a:prstClr val="white"/>
              </a:solidFill>
              <a:latin typeface="Arial" panose="020B0604020202020204" pitchFamily="34" charset="0"/>
              <a:ea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6" name="Content Placeholder 2"/>
          <p:cNvSpPr txBox="1"/>
          <p:nvPr/>
        </p:nvSpPr>
        <p:spPr>
          <a:xfrm>
            <a:off x="379730" y="162560"/>
            <a:ext cx="6912610" cy="71501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Business Problems Addressed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731760" y="2898140"/>
            <a:ext cx="31800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 sz="2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revenue trend analysis.</a:t>
            </a:r>
            <a:endParaRPr lang="en-US" altLang="en-GB" sz="2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7" grpId="0" animBg="1"/>
      <p:bldP spid="38" grpId="0" animBg="1"/>
      <p:bldP spid="39" grpId="0" animBg="1"/>
      <p:bldP spid="40" grpId="0" animBg="1"/>
      <p:bldP spid="42" grpId="0"/>
      <p:bldP spid="44" grpId="0"/>
      <p:bldP spid="46" grpId="0"/>
      <p:bldP spid="48" grpId="0"/>
      <p:bldP spid="50" grpId="0" animBg="1"/>
      <p:bldP spid="51" grpId="0" animBg="1"/>
      <p:bldP spid="52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>
            <p:custDataLst>
              <p:tags r:id="rId1"/>
            </p:custDataLst>
          </p:nvPr>
        </p:nvSpPr>
        <p:spPr>
          <a:xfrm>
            <a:off x="725178" y="1647922"/>
            <a:ext cx="2516050" cy="258430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939" r="-269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3471292" y="1643161"/>
            <a:ext cx="2516049" cy="2584309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9368" b="-193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8" name="Rectangle 7"/>
          <p:cNvSpPr/>
          <p:nvPr>
            <p:custDataLst>
              <p:tags r:id="rId5"/>
            </p:custDataLst>
          </p:nvPr>
        </p:nvSpPr>
        <p:spPr>
          <a:xfrm>
            <a:off x="8963518" y="1647922"/>
            <a:ext cx="2516050" cy="2584309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4896" b="-148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7"/>
            </p:custDataLst>
          </p:nvPr>
        </p:nvSpPr>
        <p:spPr>
          <a:xfrm>
            <a:off x="753085" y="4416970"/>
            <a:ext cx="2460236" cy="1246505"/>
          </a:xfrm>
          <a:prstGeom prst="rect">
            <a:avLst/>
          </a:prstGeom>
          <a:noFill/>
        </p:spPr>
        <p:txBody>
          <a:bodyPr wrap="square" lIns="0" tIns="0" rIns="0" bIns="0" spcCol="360000">
            <a:spAutoFit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KPI Cards: Customers, Orders, Revenue, Menus, Avg Delivery Time.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8"/>
            </p:custDataLst>
          </p:nvPr>
        </p:nvSpPr>
        <p:spPr>
          <a:xfrm>
            <a:off x="3505813" y="4416970"/>
            <a:ext cx="2460236" cy="1661795"/>
          </a:xfrm>
          <a:prstGeom prst="rect">
            <a:avLst/>
          </a:prstGeom>
          <a:noFill/>
        </p:spPr>
        <p:txBody>
          <a:bodyPr wrap="square" lIns="0" tIns="0" rIns="0" bIns="0" spcCol="360000">
            <a:spAutoFit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Order Summary: Delivered, Cancelled, Pending, Returned (Doughnut chart).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1" name="TextBox 10"/>
          <p:cNvSpPr txBox="1"/>
          <p:nvPr>
            <p:custDataLst>
              <p:tags r:id="rId9"/>
            </p:custDataLst>
          </p:nvPr>
        </p:nvSpPr>
        <p:spPr>
          <a:xfrm>
            <a:off x="6258541" y="4416970"/>
            <a:ext cx="2460236" cy="1246505"/>
          </a:xfrm>
          <a:prstGeom prst="rect">
            <a:avLst/>
          </a:prstGeom>
          <a:noFill/>
        </p:spPr>
        <p:txBody>
          <a:bodyPr wrap="square" lIns="0" tIns="0" rIns="0" bIns="0" spcCol="360000">
            <a:spAutoFit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Orders by Meal Period: Morning, Afternoon, Evening, Night.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2" name="TextBox 11"/>
          <p:cNvSpPr txBox="1"/>
          <p:nvPr>
            <p:custDataLst>
              <p:tags r:id="rId10"/>
            </p:custDataLst>
          </p:nvPr>
        </p:nvSpPr>
        <p:spPr>
          <a:xfrm>
            <a:off x="8991583" y="4417289"/>
            <a:ext cx="2460236" cy="1661795"/>
          </a:xfrm>
          <a:prstGeom prst="rect">
            <a:avLst/>
          </a:prstGeom>
          <a:noFill/>
        </p:spPr>
        <p:txBody>
          <a:bodyPr wrap="square" lIns="0" tIns="0" rIns="0" bIns="0" spcCol="360000">
            <a:spAutoFit/>
          </a:bodyPr>
          <a:lstStyle/>
          <a:p>
            <a:pPr defTabSz="866775">
              <a:lnSpc>
                <a:spcPct val="150000"/>
              </a:lnSpc>
              <a:defRPr/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 panose="020B0503020204020204" pitchFamily="34" charset="0"/>
              </a:rPr>
              <a:t>Delivery Partner Performance: Uber Eats, Swiggy, Zomato, Dunzo, In-house.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379730" y="162560"/>
            <a:ext cx="6015355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Key Features &amp; Visual Insights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Rectangle 4"/>
          <p:cNvSpPr/>
          <p:nvPr>
            <p:custDataLst>
              <p:tags r:id="rId11"/>
            </p:custDataLst>
          </p:nvPr>
        </p:nvSpPr>
        <p:spPr>
          <a:xfrm>
            <a:off x="6258568" y="1643477"/>
            <a:ext cx="2516050" cy="258430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939" r="-269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866775">
              <a:lnSpc>
                <a:spcPct val="150000"/>
              </a:lnSpc>
              <a:defRPr/>
            </a:pPr>
            <a:endParaRPr lang="en-US" sz="1705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rbel" panose="020B05030202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  <p:bldP spid="11" grpId="0"/>
      <p:bldP spid="12" grpId="0"/>
      <p:bldP spid="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 bwMode="auto">
          <a:xfrm>
            <a:off x="1422945" y="1999904"/>
            <a:ext cx="3693055" cy="3694643"/>
            <a:chOff x="6240781" y="1363134"/>
            <a:chExt cx="4963583" cy="4963585"/>
          </a:xfrm>
        </p:grpSpPr>
        <p:grpSp>
          <p:nvGrpSpPr>
            <p:cNvPr id="16" name="Group 12"/>
            <p:cNvGrpSpPr/>
            <p:nvPr/>
          </p:nvGrpSpPr>
          <p:grpSpPr bwMode="auto"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30" name="Freeform 26"/>
              <p:cNvSpPr/>
              <p:nvPr/>
            </p:nvSpPr>
            <p:spPr bwMode="auto">
              <a:xfrm>
                <a:off x="5953547" y="2046327"/>
                <a:ext cx="1145443" cy="594862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55811" tIns="27906" rIns="55811" bIns="27906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5" noProof="1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27"/>
              <p:cNvSpPr/>
              <p:nvPr/>
            </p:nvSpPr>
            <p:spPr bwMode="auto">
              <a:xfrm>
                <a:off x="4657725" y="946151"/>
                <a:ext cx="2150105" cy="1826164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55811" tIns="27906" rIns="55811" bIns="27906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5" noProof="1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Group 13"/>
            <p:cNvGrpSpPr/>
            <p:nvPr/>
          </p:nvGrpSpPr>
          <p:grpSpPr bwMode="auto"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28" name="Freeform 24"/>
              <p:cNvSpPr/>
              <p:nvPr/>
            </p:nvSpPr>
            <p:spPr bwMode="auto">
              <a:xfrm>
                <a:off x="5753574" y="2257407"/>
                <a:ext cx="593518" cy="1146549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55811" tIns="27906" rIns="55811" bIns="27906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5" noProof="1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9" name="Freeform 25"/>
              <p:cNvSpPr/>
              <p:nvPr/>
            </p:nvSpPr>
            <p:spPr bwMode="auto">
              <a:xfrm>
                <a:off x="4657725" y="2518059"/>
                <a:ext cx="1825349" cy="2150780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55811" tIns="27906" rIns="55811" bIns="27906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5" noProof="1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Group 14"/>
            <p:cNvGrpSpPr/>
            <p:nvPr/>
          </p:nvGrpSpPr>
          <p:grpSpPr bwMode="auto"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26" name="Freeform 22"/>
              <p:cNvSpPr/>
              <p:nvPr/>
            </p:nvSpPr>
            <p:spPr bwMode="auto">
              <a:xfrm>
                <a:off x="5953547" y="2988192"/>
                <a:ext cx="1145442" cy="594862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55811" tIns="27906" rIns="55811" bIns="27906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5" noProof="1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23"/>
              <p:cNvSpPr/>
              <p:nvPr/>
            </p:nvSpPr>
            <p:spPr bwMode="auto">
              <a:xfrm>
                <a:off x="6231909" y="2842675"/>
                <a:ext cx="2148505" cy="1826164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55811" tIns="27906" rIns="55811" bIns="27906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5" noProof="1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" name="Group 15"/>
            <p:cNvGrpSpPr/>
            <p:nvPr/>
          </p:nvGrpSpPr>
          <p:grpSpPr bwMode="auto">
            <a:xfrm>
              <a:off x="8770565" y="1363134"/>
              <a:ext cx="2433799" cy="3277074"/>
              <a:chOff x="6555063" y="946150"/>
              <a:chExt cx="1825349" cy="2457806"/>
            </a:xfrm>
          </p:grpSpPr>
          <p:sp>
            <p:nvSpPr>
              <p:cNvPr id="24" name="Freeform 20"/>
              <p:cNvSpPr/>
              <p:nvPr/>
            </p:nvSpPr>
            <p:spPr bwMode="auto">
              <a:xfrm>
                <a:off x="6691046" y="2257407"/>
                <a:ext cx="593518" cy="1146549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55811" tIns="27906" rIns="55811" bIns="27906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5" noProof="1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21"/>
              <p:cNvSpPr/>
              <p:nvPr/>
            </p:nvSpPr>
            <p:spPr bwMode="auto">
              <a:xfrm>
                <a:off x="6555063" y="946150"/>
                <a:ext cx="1825349" cy="2150780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55811" tIns="27906" rIns="55811" bIns="27906"/>
              <a:lstStyle/>
              <a:p>
                <a:pPr algn="just" defTabSz="866775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5" noProof="1">
                  <a:solidFill>
                    <a:prstClr val="white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2" name="组合 31"/>
          <p:cNvGrpSpPr/>
          <p:nvPr>
            <p:custDataLst>
              <p:tags r:id="rId1"/>
            </p:custDataLst>
          </p:nvPr>
        </p:nvGrpSpPr>
        <p:grpSpPr>
          <a:xfrm>
            <a:off x="5727556" y="2174301"/>
            <a:ext cx="5528781" cy="3446145"/>
            <a:chOff x="5504951" y="2258557"/>
            <a:chExt cx="6396537" cy="3987027"/>
          </a:xfrm>
        </p:grpSpPr>
        <p:grpSp>
          <p:nvGrpSpPr>
            <p:cNvPr id="33" name="PA_淘宝店chenying0907出品 8"/>
            <p:cNvGrpSpPr/>
            <p:nvPr>
              <p:custDataLst>
                <p:tags r:id="rId2"/>
              </p:custDataLst>
            </p:nvPr>
          </p:nvGrpSpPr>
          <p:grpSpPr bwMode="auto">
            <a:xfrm>
              <a:off x="5508625" y="2268843"/>
              <a:ext cx="4435475" cy="969962"/>
              <a:chOff x="0" y="0"/>
              <a:chExt cx="4612942" cy="968991"/>
            </a:xfrm>
            <a:solidFill>
              <a:srgbClr val="A8CF38"/>
            </a:solidFill>
          </p:grpSpPr>
          <p:sp>
            <p:nvSpPr>
              <p:cNvPr id="51" name="淘宝店chenying0907出品 6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0" y="0"/>
                <a:ext cx="3643952" cy="9689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defTabSz="86677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1400">
                  <a:solidFill>
                    <a:srgbClr val="FFFFFF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2" name="直角三角形 7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 rot="5400000">
                <a:off x="3643950" y="0"/>
                <a:ext cx="968991" cy="96899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defTabSz="86677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1400">
                  <a:solidFill>
                    <a:srgbClr val="FFFFFF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</p:grpSp>
        <p:grpSp>
          <p:nvGrpSpPr>
            <p:cNvPr id="34" name="PA_淘宝店chenying0907出品 9"/>
            <p:cNvGrpSpPr/>
            <p:nvPr>
              <p:custDataLst>
                <p:tags r:id="rId5"/>
              </p:custDataLst>
            </p:nvPr>
          </p:nvGrpSpPr>
          <p:grpSpPr bwMode="auto">
            <a:xfrm>
              <a:off x="5508625" y="3238805"/>
              <a:ext cx="5145088" cy="968375"/>
              <a:chOff x="0" y="0"/>
              <a:chExt cx="5841243" cy="968992"/>
            </a:xfrm>
            <a:solidFill>
              <a:schemeClr val="tx2">
                <a:lumMod val="75000"/>
              </a:schemeClr>
            </a:solidFill>
          </p:grpSpPr>
          <p:sp>
            <p:nvSpPr>
              <p:cNvPr id="49" name="淘宝店chenying0907出品 10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0" y="1"/>
                <a:ext cx="4872252" cy="968991"/>
              </a:xfrm>
              <a:prstGeom prst="rect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defTabSz="86677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1400">
                  <a:solidFill>
                    <a:srgbClr val="FFFFFF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50" name="直角三角形 11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 rot="5400000">
                <a:off x="4872251" y="0"/>
                <a:ext cx="968991" cy="968991"/>
              </a:xfrm>
              <a:prstGeom prst="rtTriangle">
                <a:avLst/>
              </a:prstGeom>
              <a:solidFill>
                <a:schemeClr val="accent2">
                  <a:alpha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defTabSz="86677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1400">
                  <a:solidFill>
                    <a:srgbClr val="FFFFFF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</p:grpSp>
        <p:grpSp>
          <p:nvGrpSpPr>
            <p:cNvPr id="35" name="PA_淘宝店chenying0907出品 12"/>
            <p:cNvGrpSpPr/>
            <p:nvPr>
              <p:custDataLst>
                <p:tags r:id="rId8"/>
              </p:custDataLst>
            </p:nvPr>
          </p:nvGrpSpPr>
          <p:grpSpPr bwMode="auto">
            <a:xfrm>
              <a:off x="5508625" y="4204005"/>
              <a:ext cx="5886450" cy="971550"/>
              <a:chOff x="0" y="0"/>
              <a:chExt cx="5765853" cy="972742"/>
            </a:xfrm>
            <a:solidFill>
              <a:srgbClr val="A8CF38"/>
            </a:solidFill>
          </p:grpSpPr>
          <p:sp>
            <p:nvSpPr>
              <p:cNvPr id="47" name="淘宝店chenying0907出品 13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0" y="3751"/>
                <a:ext cx="4872252" cy="96899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defTabSz="86677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1400">
                  <a:solidFill>
                    <a:prstClr val="white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48" name="直角三角形 14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 rot="5400000">
                <a:off x="4832681" y="39568"/>
                <a:ext cx="972742" cy="893603"/>
              </a:xfrm>
              <a:prstGeom prst="rtTriangl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defTabSz="86677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1400">
                  <a:solidFill>
                    <a:prstClr val="white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</p:grpSp>
        <p:grpSp>
          <p:nvGrpSpPr>
            <p:cNvPr id="36" name="PA_淘宝店chenying0907出品 16"/>
            <p:cNvGrpSpPr/>
            <p:nvPr>
              <p:custDataLst>
                <p:tags r:id="rId11"/>
              </p:custDataLst>
            </p:nvPr>
          </p:nvGrpSpPr>
          <p:grpSpPr bwMode="auto">
            <a:xfrm>
              <a:off x="5508625" y="5172380"/>
              <a:ext cx="6392863" cy="1000125"/>
              <a:chOff x="0" y="0"/>
              <a:chExt cx="5653864" cy="968991"/>
            </a:xfrm>
            <a:solidFill>
              <a:schemeClr val="tx2">
                <a:lumMod val="75000"/>
              </a:schemeClr>
            </a:solidFill>
          </p:grpSpPr>
          <p:sp>
            <p:nvSpPr>
              <p:cNvPr id="45" name="淘宝店chenying0907出品 17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0" y="0"/>
                <a:ext cx="4872252" cy="968991"/>
              </a:xfrm>
              <a:prstGeom prst="rect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defTabSz="86677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1400">
                  <a:solidFill>
                    <a:srgbClr val="FFFFFF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  <p:sp>
            <p:nvSpPr>
              <p:cNvPr id="46" name="直角三角形 18"/>
              <p:cNvSpPr>
                <a:spLocks noChangeArrowheads="1"/>
              </p:cNvSpPr>
              <p:nvPr/>
            </p:nvSpPr>
            <p:spPr bwMode="auto">
              <a:xfrm rot="5400000">
                <a:off x="4778563" y="93692"/>
                <a:ext cx="968989" cy="781610"/>
              </a:xfrm>
              <a:prstGeom prst="rtTriangle">
                <a:avLst/>
              </a:prstGeom>
              <a:solidFill>
                <a:schemeClr val="accent4">
                  <a:alpha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42719B"/>
                    </a:solidFill>
                    <a:bevel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defTabSz="86677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 lang="zh-CN" altLang="zh-CN" sz="1400">
                  <a:solidFill>
                    <a:srgbClr val="FFFFFF"/>
                  </a:solidFill>
                  <a:ea typeface="Calibri" panose="020F0502020204030204" pitchFamily="34" charset="0"/>
                  <a:sym typeface="SimSun" panose="02010600030101010101" pitchFamily="2" charset="-122"/>
                </a:endParaRPr>
              </a:p>
            </p:txBody>
          </p:sp>
        </p:grpSp>
        <p:sp>
          <p:nvSpPr>
            <p:cNvPr id="37" name="PA_淘宝店chenying0907出品 111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8531152" y="2344772"/>
              <a:ext cx="952501" cy="74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defTabSz="86677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3600" b="1">
                  <a:solidFill>
                    <a:prstClr val="white"/>
                  </a:solidFill>
                  <a:ea typeface="Calibri" panose="020F0502020204030204" pitchFamily="34" charset="0"/>
                  <a:sym typeface="Microsoft YaHei" panose="020B0503020204020204" charset="-122"/>
                </a:rPr>
                <a:t>01</a:t>
              </a:r>
              <a:endParaRPr lang="zh-CN" altLang="en-US" sz="3600" b="1">
                <a:solidFill>
                  <a:prstClr val="white"/>
                </a:solidFill>
                <a:ea typeface="Calibri" panose="020F0502020204030204" pitchFamily="34" charset="0"/>
                <a:sym typeface="Microsoft YaHei" panose="020B0503020204020204" charset="-122"/>
              </a:endParaRPr>
            </a:p>
          </p:txBody>
        </p:sp>
        <p:sp>
          <p:nvSpPr>
            <p:cNvPr id="38" name="PA_淘宝店chenying0907出品 11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8929688" y="3351518"/>
              <a:ext cx="952501" cy="74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defTabSz="86677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3600" b="1" dirty="0">
                  <a:solidFill>
                    <a:prstClr val="white"/>
                  </a:solidFill>
                  <a:ea typeface="Calibri" panose="020F0502020204030204" pitchFamily="34" charset="0"/>
                  <a:sym typeface="Microsoft YaHei" panose="020B0503020204020204" charset="-122"/>
                </a:rPr>
                <a:t>02</a:t>
              </a:r>
              <a:endParaRPr lang="zh-CN" altLang="en-US" sz="3600" b="1" dirty="0">
                <a:solidFill>
                  <a:prstClr val="white"/>
                </a:solidFill>
                <a:ea typeface="Calibri" panose="020F0502020204030204" pitchFamily="34" charset="0"/>
                <a:sym typeface="Microsoft YaHei" panose="020B0503020204020204" charset="-122"/>
              </a:endParaRPr>
            </a:p>
          </p:txBody>
        </p:sp>
        <p:sp>
          <p:nvSpPr>
            <p:cNvPr id="39" name="PA_淘宝店chenying0907出品 113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9640888" y="4353230"/>
              <a:ext cx="952501" cy="74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defTabSz="86677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3600" b="1">
                  <a:solidFill>
                    <a:prstClr val="white"/>
                  </a:solidFill>
                  <a:ea typeface="Calibri" panose="020F0502020204030204" pitchFamily="34" charset="0"/>
                  <a:sym typeface="Microsoft YaHei" panose="020B0503020204020204" charset="-122"/>
                </a:rPr>
                <a:t>03</a:t>
              </a:r>
              <a:endParaRPr lang="zh-CN" altLang="en-US" sz="3600" b="1">
                <a:solidFill>
                  <a:prstClr val="white"/>
                </a:solidFill>
                <a:ea typeface="Calibri" panose="020F0502020204030204" pitchFamily="34" charset="0"/>
                <a:sym typeface="Microsoft YaHei" panose="020B0503020204020204" charset="-122"/>
              </a:endParaRPr>
            </a:p>
          </p:txBody>
        </p:sp>
        <p:sp>
          <p:nvSpPr>
            <p:cNvPr id="40" name="PA_淘宝店chenying0907出品 114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10236199" y="5323192"/>
              <a:ext cx="952501" cy="74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defTabSz="86677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3600" b="1">
                  <a:solidFill>
                    <a:prstClr val="white"/>
                  </a:solidFill>
                  <a:ea typeface="Calibri" panose="020F0502020204030204" pitchFamily="34" charset="0"/>
                  <a:sym typeface="Microsoft YaHei" panose="020B0503020204020204" charset="-122"/>
                </a:rPr>
                <a:t>04</a:t>
              </a:r>
              <a:endParaRPr lang="zh-CN" altLang="en-US" sz="3600" b="1">
                <a:solidFill>
                  <a:prstClr val="white"/>
                </a:solidFill>
                <a:ea typeface="Calibri" panose="020F0502020204030204" pitchFamily="34" charset="0"/>
                <a:sym typeface="Microsoft YaHei" panose="020B0503020204020204" charset="-122"/>
              </a:endParaRPr>
            </a:p>
          </p:txBody>
        </p:sp>
        <p:sp>
          <p:nvSpPr>
            <p:cNvPr id="41" name="PA_淘宝店chenying0907出品 115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518910" y="2258557"/>
              <a:ext cx="3374316" cy="97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defTabSz="866775" fontAlgn="base">
                <a:lnSpc>
                  <a:spcPct val="150000"/>
                </a:lnSpc>
                <a:spcBef>
                  <a:spcPts val="950"/>
                </a:spcBef>
                <a:spcAft>
                  <a:spcPct val="0"/>
                </a:spcAft>
                <a:buNone/>
              </a:pPr>
              <a:r>
                <a:rPr lang="en-US" altLang="en-GB" sz="1600" dirty="0">
                  <a:solidFill>
                    <a:schemeClr val="tx1"/>
                  </a:solidFill>
                  <a:ea typeface="Calibri" panose="020F0502020204030204" pitchFamily="34" charset="0"/>
                </a:rPr>
                <a:t>Revenue by Month: Line/Area chart for growth and trends.</a:t>
              </a:r>
              <a:endParaRPr lang="en-US" altLang="en-GB" sz="1600" dirty="0">
                <a:solidFill>
                  <a:schemeClr val="tx1"/>
                </a:solidFill>
                <a:ea typeface="Calibri" panose="020F0502020204030204" pitchFamily="34" charset="0"/>
              </a:endParaRPr>
            </a:p>
            <a:p>
              <a:pPr defTabSz="866775" fontAlgn="base">
                <a:lnSpc>
                  <a:spcPct val="150000"/>
                </a:lnSpc>
                <a:spcBef>
                  <a:spcPts val="950"/>
                </a:spcBef>
                <a:spcAft>
                  <a:spcPct val="0"/>
                </a:spcAft>
                <a:buNone/>
              </a:pPr>
              <a:endParaRPr lang="en-US" altLang="en-GB" sz="1600" dirty="0">
                <a:solidFill>
                  <a:schemeClr val="tx1"/>
                </a:solidFill>
                <a:ea typeface="Calibri" panose="020F0502020204030204" pitchFamily="34" charset="0"/>
              </a:endParaRPr>
            </a:p>
          </p:txBody>
        </p:sp>
        <p:sp>
          <p:nvSpPr>
            <p:cNvPr id="42" name="PA_淘宝店chenying0907出品 11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518176" y="3238600"/>
              <a:ext cx="3494801" cy="966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defTabSz="866775" fontAlgn="base">
                <a:lnSpc>
                  <a:spcPct val="150000"/>
                </a:lnSpc>
                <a:spcBef>
                  <a:spcPts val="950"/>
                </a:spcBef>
                <a:spcAft>
                  <a:spcPct val="0"/>
                </a:spcAft>
                <a:buNone/>
              </a:pPr>
              <a:r>
                <a:rPr lang="en-US" altLang="en-GB" sz="1600" dirty="0">
                  <a:solidFill>
                    <a:schemeClr val="bg1"/>
                  </a:solidFill>
                  <a:ea typeface="Calibri" panose="020F0502020204030204" pitchFamily="34" charset="0"/>
                </a:rPr>
                <a:t>Orders by Delivery Time: 11–50+ mins delivery distribution.</a:t>
              </a:r>
              <a:endParaRPr lang="en-US" altLang="en-GB" sz="1600" dirty="0">
                <a:solidFill>
                  <a:schemeClr val="bg1"/>
                </a:solidFill>
                <a:ea typeface="Calibri" panose="020F0502020204030204" pitchFamily="34" charset="0"/>
              </a:endParaRPr>
            </a:p>
          </p:txBody>
        </p:sp>
        <p:sp>
          <p:nvSpPr>
            <p:cNvPr id="43" name="PA_淘宝店chenying0907出品 117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504951" y="4232602"/>
              <a:ext cx="3879031" cy="1066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defTabSz="866775" fontAlgn="base">
                <a:lnSpc>
                  <a:spcPct val="150000"/>
                </a:lnSpc>
                <a:spcBef>
                  <a:spcPts val="950"/>
                </a:spcBef>
                <a:spcAft>
                  <a:spcPct val="0"/>
                </a:spcAft>
                <a:buNone/>
              </a:pPr>
              <a:r>
                <a:rPr lang="en-US" altLang="en-GB" sz="1800" dirty="0">
                  <a:solidFill>
                    <a:schemeClr val="tx1"/>
                  </a:solidFill>
                  <a:ea typeface="Calibri" panose="020F0502020204030204" pitchFamily="34" charset="0"/>
                </a:rPr>
                <a:t>Orders by Day Name: Identify peak weekdays.</a:t>
              </a:r>
              <a:endParaRPr lang="en-US" altLang="en-GB" sz="1800" dirty="0">
                <a:solidFill>
                  <a:schemeClr val="tx1"/>
                </a:solidFill>
                <a:ea typeface="Calibri" panose="020F0502020204030204" pitchFamily="34" charset="0"/>
              </a:endParaRPr>
            </a:p>
          </p:txBody>
        </p:sp>
        <p:sp>
          <p:nvSpPr>
            <p:cNvPr id="44" name="PA_淘宝店chenying0907出品 118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518910" y="5178850"/>
              <a:ext cx="3878296" cy="1066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defTabSz="866775" fontAlgn="base">
                <a:lnSpc>
                  <a:spcPct val="150000"/>
                </a:lnSpc>
                <a:spcBef>
                  <a:spcPts val="950"/>
                </a:spcBef>
                <a:spcAft>
                  <a:spcPct val="0"/>
                </a:spcAft>
                <a:buNone/>
              </a:pPr>
              <a:r>
                <a:rPr lang="en-US" altLang="en-GB" sz="1800" dirty="0">
                  <a:solidFill>
                    <a:schemeClr val="bg1"/>
                  </a:solidFill>
                  <a:ea typeface="Calibri" panose="020F0502020204030204" pitchFamily="34" charset="0"/>
                </a:rPr>
                <a:t>Filters &amp; Slicers: Month, Payment Mode.</a:t>
              </a:r>
              <a:endParaRPr lang="en-US" altLang="en-GB" sz="1800" dirty="0">
                <a:solidFill>
                  <a:schemeClr val="bg1"/>
                </a:solidFill>
                <a:ea typeface="Calibri" panose="020F0502020204030204" pitchFamily="3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5" name="Content Placeholder 2"/>
          <p:cNvSpPr txBox="1"/>
          <p:nvPr/>
        </p:nvSpPr>
        <p:spPr>
          <a:xfrm>
            <a:off x="379730" y="162560"/>
            <a:ext cx="5977255" cy="52578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Key Features &amp; Visual Insights</a:t>
            </a:r>
            <a:endParaRPr lang="en-US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">
        <p14:switch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8736330" y="3105150"/>
            <a:ext cx="2503805" cy="5067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86677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CSV / Excel files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14120" y="2752725"/>
            <a:ext cx="2241550" cy="17519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Orders, Customers, Partners, Payment, Date datasets</a:t>
            </a: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altLang="en-GB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4" name="Group 2"/>
          <p:cNvGrpSpPr/>
          <p:nvPr/>
        </p:nvGrpSpPr>
        <p:grpSpPr>
          <a:xfrm rot="0">
            <a:off x="3686810" y="2326005"/>
            <a:ext cx="4819015" cy="2891790"/>
            <a:chOff x="3697962" y="2132856"/>
            <a:chExt cx="4819131" cy="2998830"/>
          </a:xfrm>
        </p:grpSpPr>
        <p:sp>
          <p:nvSpPr>
            <p:cNvPr id="11" name="Freeform: Shape 37"/>
            <p:cNvSpPr/>
            <p:nvPr/>
          </p:nvSpPr>
          <p:spPr bwMode="auto">
            <a:xfrm>
              <a:off x="5623430" y="3073815"/>
              <a:ext cx="968194" cy="1119971"/>
            </a:xfrm>
            <a:custGeom>
              <a:avLst/>
              <a:gdLst/>
              <a:ahLst/>
              <a:cxnLst>
                <a:cxn ang="0">
                  <a:pos x="532" y="393"/>
                </a:cxn>
                <a:cxn ang="0">
                  <a:pos x="532" y="393"/>
                </a:cxn>
                <a:cxn ang="0">
                  <a:pos x="532" y="0"/>
                </a:cxn>
                <a:cxn ang="0">
                  <a:pos x="0" y="0"/>
                </a:cxn>
                <a:cxn ang="0">
                  <a:pos x="0" y="339"/>
                </a:cxn>
                <a:cxn ang="0">
                  <a:pos x="0" y="339"/>
                </a:cxn>
                <a:cxn ang="0">
                  <a:pos x="0" y="732"/>
                </a:cxn>
                <a:cxn ang="0">
                  <a:pos x="532" y="732"/>
                </a:cxn>
                <a:cxn ang="0">
                  <a:pos x="532" y="393"/>
                </a:cxn>
              </a:cxnLst>
              <a:rect l="0" t="0" r="r" b="b"/>
              <a:pathLst>
                <a:path w="532" h="732">
                  <a:moveTo>
                    <a:pt x="532" y="393"/>
                  </a:moveTo>
                  <a:lnTo>
                    <a:pt x="532" y="393"/>
                  </a:lnTo>
                  <a:lnTo>
                    <a:pt x="532" y="0"/>
                  </a:lnTo>
                  <a:lnTo>
                    <a:pt x="0" y="0"/>
                  </a:lnTo>
                  <a:lnTo>
                    <a:pt x="0" y="339"/>
                  </a:lnTo>
                  <a:lnTo>
                    <a:pt x="0" y="339"/>
                  </a:lnTo>
                  <a:lnTo>
                    <a:pt x="0" y="732"/>
                  </a:lnTo>
                  <a:lnTo>
                    <a:pt x="532" y="732"/>
                  </a:lnTo>
                  <a:lnTo>
                    <a:pt x="532" y="393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Freeform: Shape 38"/>
            <p:cNvSpPr/>
            <p:nvPr/>
          </p:nvSpPr>
          <p:spPr bwMode="auto">
            <a:xfrm>
              <a:off x="5623430" y="2132856"/>
              <a:ext cx="2893662" cy="940959"/>
            </a:xfrm>
            <a:custGeom>
              <a:avLst/>
              <a:gdLst/>
              <a:ahLst/>
              <a:cxnLst>
                <a:cxn ang="0">
                  <a:pos x="1590" y="615"/>
                </a:cxn>
                <a:cxn ang="0">
                  <a:pos x="0" y="615"/>
                </a:cxn>
                <a:cxn ang="0">
                  <a:pos x="524" y="0"/>
                </a:cxn>
                <a:cxn ang="0">
                  <a:pos x="1058" y="0"/>
                </a:cxn>
                <a:cxn ang="0">
                  <a:pos x="1590" y="615"/>
                </a:cxn>
              </a:cxnLst>
              <a:rect l="0" t="0" r="r" b="b"/>
              <a:pathLst>
                <a:path w="1590" h="615">
                  <a:moveTo>
                    <a:pt x="1590" y="615"/>
                  </a:moveTo>
                  <a:lnTo>
                    <a:pt x="0" y="615"/>
                  </a:lnTo>
                  <a:lnTo>
                    <a:pt x="524" y="0"/>
                  </a:lnTo>
                  <a:lnTo>
                    <a:pt x="1058" y="0"/>
                  </a:lnTo>
                  <a:lnTo>
                    <a:pt x="1590" y="61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35" tIns="45718" rIns="91435" bIns="45718" anchor="ctr" anchorCtr="0" compatLnSpc="1">
              <a:norm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Freeform: Shape 39"/>
            <p:cNvSpPr/>
            <p:nvPr/>
          </p:nvSpPr>
          <p:spPr bwMode="auto">
            <a:xfrm>
              <a:off x="7552538" y="3073815"/>
              <a:ext cx="964555" cy="1588155"/>
            </a:xfrm>
            <a:custGeom>
              <a:avLst/>
              <a:gdLst/>
              <a:ahLst/>
              <a:cxnLst>
                <a:cxn ang="0">
                  <a:pos x="0" y="391"/>
                </a:cxn>
                <a:cxn ang="0">
                  <a:pos x="0" y="0"/>
                </a:cxn>
                <a:cxn ang="0">
                  <a:pos x="530" y="0"/>
                </a:cxn>
                <a:cxn ang="0">
                  <a:pos x="530" y="1038"/>
                </a:cxn>
                <a:cxn ang="0">
                  <a:pos x="0" y="391"/>
                </a:cxn>
              </a:cxnLst>
              <a:rect l="0" t="0" r="r" b="b"/>
              <a:pathLst>
                <a:path w="530" h="1038">
                  <a:moveTo>
                    <a:pt x="0" y="391"/>
                  </a:moveTo>
                  <a:lnTo>
                    <a:pt x="0" y="0"/>
                  </a:lnTo>
                  <a:lnTo>
                    <a:pt x="530" y="0"/>
                  </a:lnTo>
                  <a:lnTo>
                    <a:pt x="530" y="1038"/>
                  </a:lnTo>
                  <a:lnTo>
                    <a:pt x="0" y="391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Freeform: Shape 40"/>
            <p:cNvSpPr/>
            <p:nvPr/>
          </p:nvSpPr>
          <p:spPr bwMode="auto">
            <a:xfrm>
              <a:off x="3697962" y="4193787"/>
              <a:ext cx="2893662" cy="93789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90" y="0"/>
                </a:cxn>
                <a:cxn ang="0">
                  <a:pos x="1066" y="613"/>
                </a:cxn>
                <a:cxn ang="0">
                  <a:pos x="532" y="613"/>
                </a:cxn>
                <a:cxn ang="0">
                  <a:pos x="0" y="0"/>
                </a:cxn>
              </a:cxnLst>
              <a:rect l="0" t="0" r="r" b="b"/>
              <a:pathLst>
                <a:path w="1590" h="613">
                  <a:moveTo>
                    <a:pt x="0" y="0"/>
                  </a:moveTo>
                  <a:lnTo>
                    <a:pt x="1590" y="0"/>
                  </a:lnTo>
                  <a:lnTo>
                    <a:pt x="1066" y="613"/>
                  </a:lnTo>
                  <a:lnTo>
                    <a:pt x="532" y="6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35" tIns="45718" rIns="91435" bIns="45718" anchor="ctr" anchorCtr="0" compatLnSpc="1">
              <a:normAutofit/>
            </a:bodyPr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Freeform: Shape 41"/>
            <p:cNvSpPr/>
            <p:nvPr/>
          </p:nvSpPr>
          <p:spPr bwMode="auto">
            <a:xfrm>
              <a:off x="3697962" y="2604101"/>
              <a:ext cx="968194" cy="1589686"/>
            </a:xfrm>
            <a:custGeom>
              <a:avLst/>
              <a:gdLst/>
              <a:ahLst/>
              <a:cxnLst>
                <a:cxn ang="0">
                  <a:pos x="532" y="648"/>
                </a:cxn>
                <a:cxn ang="0">
                  <a:pos x="532" y="1039"/>
                </a:cxn>
                <a:cxn ang="0">
                  <a:pos x="0" y="1039"/>
                </a:cxn>
                <a:cxn ang="0">
                  <a:pos x="0" y="0"/>
                </a:cxn>
                <a:cxn ang="0">
                  <a:pos x="532" y="648"/>
                </a:cxn>
              </a:cxnLst>
              <a:rect l="0" t="0" r="r" b="b"/>
              <a:pathLst>
                <a:path w="532" h="1039">
                  <a:moveTo>
                    <a:pt x="532" y="648"/>
                  </a:moveTo>
                  <a:lnTo>
                    <a:pt x="532" y="1039"/>
                  </a:lnTo>
                  <a:lnTo>
                    <a:pt x="0" y="1039"/>
                  </a:lnTo>
                  <a:lnTo>
                    <a:pt x="0" y="0"/>
                  </a:lnTo>
                  <a:lnTo>
                    <a:pt x="532" y="64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grpSp>
          <p:nvGrpSpPr>
            <p:cNvPr id="16" name="Group 42"/>
            <p:cNvGrpSpPr/>
            <p:nvPr/>
          </p:nvGrpSpPr>
          <p:grpSpPr>
            <a:xfrm>
              <a:off x="4002452" y="3443581"/>
              <a:ext cx="359215" cy="419757"/>
              <a:chOff x="-213519" y="1123950"/>
              <a:chExt cx="282575" cy="330200"/>
            </a:xfrm>
            <a:solidFill>
              <a:schemeClr val="bg1"/>
            </a:solidFill>
          </p:grpSpPr>
          <p:sp>
            <p:nvSpPr>
              <p:cNvPr id="23" name="Freeform: Shape 43"/>
              <p:cNvSpPr/>
              <p:nvPr/>
            </p:nvSpPr>
            <p:spPr bwMode="auto">
              <a:xfrm>
                <a:off x="-213519" y="1149350"/>
                <a:ext cx="261938" cy="304800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15" y="13"/>
                  </a:cxn>
                  <a:cxn ang="0">
                    <a:pos x="15" y="77"/>
                  </a:cxn>
                  <a:cxn ang="0">
                    <a:pos x="71" y="77"/>
                  </a:cxn>
                  <a:cxn ang="0">
                    <a:pos x="82" y="49"/>
                  </a:cxn>
                  <a:cxn ang="0">
                    <a:pos x="40" y="49"/>
                  </a:cxn>
                  <a:cxn ang="0">
                    <a:pos x="40" y="0"/>
                  </a:cxn>
                </a:cxnLst>
                <a:rect l="0" t="0" r="r" b="b"/>
                <a:pathLst>
                  <a:path w="82" h="95">
                    <a:moveTo>
                      <a:pt x="40" y="0"/>
                    </a:moveTo>
                    <a:cubicBezTo>
                      <a:pt x="31" y="1"/>
                      <a:pt x="22" y="5"/>
                      <a:pt x="15" y="13"/>
                    </a:cubicBezTo>
                    <a:cubicBezTo>
                      <a:pt x="0" y="31"/>
                      <a:pt x="0" y="60"/>
                      <a:pt x="15" y="77"/>
                    </a:cubicBezTo>
                    <a:cubicBezTo>
                      <a:pt x="30" y="95"/>
                      <a:pt x="55" y="95"/>
                      <a:pt x="71" y="77"/>
                    </a:cubicBezTo>
                    <a:cubicBezTo>
                      <a:pt x="77" y="69"/>
                      <a:pt x="81" y="59"/>
                      <a:pt x="82" y="49"/>
                    </a:cubicBezTo>
                    <a:cubicBezTo>
                      <a:pt x="40" y="49"/>
                      <a:pt x="40" y="49"/>
                      <a:pt x="40" y="49"/>
                    </a:cubicBez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4" name="Freeform: Shape 44"/>
              <p:cNvSpPr/>
              <p:nvPr/>
            </p:nvSpPr>
            <p:spPr bwMode="auto">
              <a:xfrm>
                <a:off x="-69057" y="1123950"/>
                <a:ext cx="138113" cy="160338"/>
              </a:xfrm>
              <a:custGeom>
                <a:avLst/>
                <a:gdLst/>
                <a:ahLst/>
                <a:cxnLst>
                  <a:cxn ang="0">
                    <a:pos x="31" y="15"/>
                  </a:cxn>
                  <a:cxn ang="0">
                    <a:pos x="0" y="1"/>
                  </a:cxn>
                  <a:cxn ang="0">
                    <a:pos x="0" y="50"/>
                  </a:cxn>
                  <a:cxn ang="0">
                    <a:pos x="43" y="50"/>
                  </a:cxn>
                  <a:cxn ang="0">
                    <a:pos x="31" y="15"/>
                  </a:cxn>
                </a:cxnLst>
                <a:rect l="0" t="0" r="r" b="b"/>
                <a:pathLst>
                  <a:path w="43" h="50">
                    <a:moveTo>
                      <a:pt x="31" y="15"/>
                    </a:moveTo>
                    <a:cubicBezTo>
                      <a:pt x="23" y="5"/>
                      <a:pt x="11" y="0"/>
                      <a:pt x="0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37"/>
                      <a:pt x="40" y="24"/>
                      <a:pt x="31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grpSp>
          <p:nvGrpSpPr>
            <p:cNvPr id="17" name="Group 45"/>
            <p:cNvGrpSpPr/>
            <p:nvPr/>
          </p:nvGrpSpPr>
          <p:grpSpPr>
            <a:xfrm>
              <a:off x="5971301" y="3491004"/>
              <a:ext cx="272438" cy="324908"/>
              <a:chOff x="1540668" y="1155700"/>
              <a:chExt cx="214313" cy="255588"/>
            </a:xfrm>
            <a:solidFill>
              <a:schemeClr val="bg1"/>
            </a:solidFill>
          </p:grpSpPr>
          <p:sp>
            <p:nvSpPr>
              <p:cNvPr id="19" name="Rectangle 46"/>
              <p:cNvSpPr/>
              <p:nvPr/>
            </p:nvSpPr>
            <p:spPr bwMode="auto">
              <a:xfrm>
                <a:off x="1540668" y="1181100"/>
                <a:ext cx="85725" cy="10001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0" name="Rectangle 47"/>
              <p:cNvSpPr/>
              <p:nvPr/>
            </p:nvSpPr>
            <p:spPr bwMode="auto">
              <a:xfrm>
                <a:off x="1648618" y="1155700"/>
                <a:ext cx="106363" cy="12541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1" name="Rectangle 48"/>
              <p:cNvSpPr/>
              <p:nvPr/>
            </p:nvSpPr>
            <p:spPr bwMode="auto">
              <a:xfrm>
                <a:off x="1540668" y="1309688"/>
                <a:ext cx="85725" cy="1016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22" name="Rectangle 49"/>
              <p:cNvSpPr/>
              <p:nvPr/>
            </p:nvSpPr>
            <p:spPr bwMode="auto">
              <a:xfrm>
                <a:off x="1648618" y="1309688"/>
                <a:ext cx="87313" cy="101600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 defTabSz="866775" fontAlgn="base">
                  <a:spcBef>
                    <a:spcPct val="0"/>
                  </a:spcBef>
                  <a:spcAft>
                    <a:spcPct val="0"/>
                  </a:spcAft>
                </a:pPr>
                <a:endParaRPr sz="1900">
                  <a:solidFill>
                    <a:prstClr val="black"/>
                  </a:solidFill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p:grpSp>
        <p:sp>
          <p:nvSpPr>
            <p:cNvPr id="18" name="Freeform: Shape 50"/>
            <p:cNvSpPr/>
            <p:nvPr/>
          </p:nvSpPr>
          <p:spPr bwMode="auto">
            <a:xfrm>
              <a:off x="7874379" y="3491005"/>
              <a:ext cx="320872" cy="324908"/>
            </a:xfrm>
            <a:custGeom>
              <a:avLst/>
              <a:gdLst/>
              <a:ahLst/>
              <a:cxnLst>
                <a:cxn ang="0">
                  <a:pos x="79" y="14"/>
                </a:cxn>
                <a:cxn ang="0">
                  <a:pos x="67" y="0"/>
                </a:cxn>
                <a:cxn ang="0">
                  <a:pos x="56" y="14"/>
                </a:cxn>
                <a:cxn ang="0">
                  <a:pos x="59" y="24"/>
                </a:cxn>
                <a:cxn ang="0">
                  <a:pos x="46" y="61"/>
                </a:cxn>
                <a:cxn ang="0">
                  <a:pos x="34" y="32"/>
                </a:cxn>
                <a:cxn ang="0">
                  <a:pos x="25" y="31"/>
                </a:cxn>
                <a:cxn ang="0">
                  <a:pos x="16" y="43"/>
                </a:cxn>
                <a:cxn ang="0">
                  <a:pos x="12" y="42"/>
                </a:cxn>
                <a:cxn ang="0">
                  <a:pos x="0" y="56"/>
                </a:cxn>
                <a:cxn ang="0">
                  <a:pos x="12" y="70"/>
                </a:cxn>
                <a:cxn ang="0">
                  <a:pos x="24" y="56"/>
                </a:cxn>
                <a:cxn ang="0">
                  <a:pos x="24" y="53"/>
                </a:cxn>
                <a:cxn ang="0">
                  <a:pos x="28" y="48"/>
                </a:cxn>
                <a:cxn ang="0">
                  <a:pos x="41" y="80"/>
                </a:cxn>
                <a:cxn ang="0">
                  <a:pos x="51" y="80"/>
                </a:cxn>
                <a:cxn ang="0">
                  <a:pos x="71" y="27"/>
                </a:cxn>
                <a:cxn ang="0">
                  <a:pos x="79" y="14"/>
                </a:cxn>
              </a:cxnLst>
              <a:rect l="0" t="0" r="r" b="b"/>
              <a:pathLst>
                <a:path w="79" h="80">
                  <a:moveTo>
                    <a:pt x="79" y="14"/>
                  </a:moveTo>
                  <a:cubicBezTo>
                    <a:pt x="79" y="6"/>
                    <a:pt x="74" y="0"/>
                    <a:pt x="67" y="0"/>
                  </a:cubicBezTo>
                  <a:cubicBezTo>
                    <a:pt x="61" y="0"/>
                    <a:pt x="56" y="6"/>
                    <a:pt x="56" y="14"/>
                  </a:cubicBezTo>
                  <a:cubicBezTo>
                    <a:pt x="56" y="18"/>
                    <a:pt x="57" y="21"/>
                    <a:pt x="59" y="24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3" y="42"/>
                    <a:pt x="12" y="42"/>
                  </a:cubicBezTo>
                  <a:cubicBezTo>
                    <a:pt x="6" y="42"/>
                    <a:pt x="0" y="48"/>
                    <a:pt x="0" y="56"/>
                  </a:cubicBezTo>
                  <a:cubicBezTo>
                    <a:pt x="0" y="64"/>
                    <a:pt x="6" y="70"/>
                    <a:pt x="12" y="70"/>
                  </a:cubicBezTo>
                  <a:cubicBezTo>
                    <a:pt x="19" y="70"/>
                    <a:pt x="24" y="64"/>
                    <a:pt x="24" y="56"/>
                  </a:cubicBezTo>
                  <a:cubicBezTo>
                    <a:pt x="24" y="55"/>
                    <a:pt x="24" y="54"/>
                    <a:pt x="24" y="53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51" y="80"/>
                    <a:pt x="51" y="80"/>
                    <a:pt x="51" y="80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6" y="25"/>
                    <a:pt x="79" y="20"/>
                    <a:pt x="79" y="1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 defTabSz="866775" fontAlgn="base">
                <a:spcBef>
                  <a:spcPct val="0"/>
                </a:spcBef>
                <a:spcAft>
                  <a:spcPct val="0"/>
                </a:spcAft>
              </a:pPr>
              <a:endParaRPr sz="190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-22551" y="783160"/>
            <a:ext cx="11675078" cy="84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6" name="Content Placeholder 2"/>
          <p:cNvSpPr txBox="1"/>
          <p:nvPr/>
        </p:nvSpPr>
        <p:spPr>
          <a:xfrm>
            <a:off x="180975" y="179705"/>
            <a:ext cx="5629910" cy="68834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r>
              <a:rPr lang="en-US" altLang="en-GB" sz="3415" b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Data Sources &amp; Description</a:t>
            </a: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l" defTabSz="433705" fontAlgn="base">
              <a:spcAft>
                <a:spcPts val="570"/>
              </a:spcAft>
              <a:buClr>
                <a:srgbClr val="5ED1E5">
                  <a:lumMod val="75000"/>
                </a:srgbClr>
              </a:buClr>
            </a:pPr>
            <a:endParaRPr lang="en-US" altLang="en-GB" sz="3415" b="1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 flipV="1">
            <a:off x="11892470" y="-17494"/>
            <a:ext cx="298861" cy="8848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805894" y="6586355"/>
            <a:ext cx="1384100" cy="136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680" tIns="43339" rIns="86680" bIns="43339" numCol="1" spcCol="0" rtlCol="0" fromWordArt="0" anchor="ctr" anchorCtr="0" forceAA="0" compatLnSpc="1">
            <a:noAutofit/>
          </a:bodyPr>
          <a:lstStyle/>
          <a:p>
            <a:pPr algn="ctr" defTabSz="866775" fontAlgn="base">
              <a:spcBef>
                <a:spcPct val="0"/>
              </a:spcBef>
              <a:spcAft>
                <a:spcPct val="0"/>
              </a:spcAft>
            </a:pPr>
            <a:endParaRPr lang="zh-CN" altLang="en-US" sz="1895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54755" y="52990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GB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 via Power Query.</a:t>
            </a:r>
            <a:endParaRPr lang="en-US" altLang="en-GB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37.85645669291335,&quot;left&quot;:66.77267716535434,&quot;top&quot;:120.75826771653544,&quot;width&quot;:829.9544881889764}"/>
</p:tagLst>
</file>

<file path=ppt/tags/tag10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100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01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02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03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04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05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06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07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08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09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1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110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11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12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13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14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15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16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17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118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19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120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1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2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3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4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5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6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7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8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29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3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130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31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32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33.xml><?xml version="1.0" encoding="utf-8"?>
<p:tagLst xmlns:p="http://schemas.openxmlformats.org/presentationml/2006/main">
  <p:tag name="KSO_WM_DIAGRAM_VIRTUALLY_FRAME" val="{&quot;height&quot;:270.61110236220463,&quot;left&quot;:353.20370078740154,&quot;top&quot;:180.36503937007873,&quot;width&quot;:548.3497637795274}"/>
</p:tagLst>
</file>

<file path=ppt/tags/tag134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35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36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37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38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39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4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140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41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42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43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44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45.xml><?xml version="1.0" encoding="utf-8"?>
<p:tagLst xmlns:p="http://schemas.openxmlformats.org/presentationml/2006/main">
  <p:tag name="KSO_WM_DIAGRAM_VIRTUALLY_FRAME" val="{&quot;height&quot;:366.2205511811024,&quot;left&quot;:47.25771653543307,&quot;top&quot;:118.43472440944882,&quot;width&quot;:864.2992913385827}"/>
</p:tagLst>
</file>

<file path=ppt/tags/tag146.xml><?xml version="1.0" encoding="utf-8"?>
<p:tagLst xmlns:p="http://schemas.openxmlformats.org/presentationml/2006/main">
  <p:tag name="KSO_WM_DIAGRAM_VIRTUALLY_FRAME" val="{&quot;height&quot;:347.8047244094488,&quot;left&quot;:70.52244094488188,&quot;top&quot;:118.50842519685038,&quot;width&quot;:818.4551968503937}"/>
</p:tagLst>
</file>

<file path=ppt/tags/tag147.xml><?xml version="1.0" encoding="utf-8"?>
<p:tagLst xmlns:p="http://schemas.openxmlformats.org/presentationml/2006/main">
  <p:tag name="KSO_WM_DIAGRAM_VIRTUALLY_FRAME" val="{&quot;height&quot;:347.8047244094488,&quot;left&quot;:70.52244094488188,&quot;top&quot;:118.50842519685038,&quot;width&quot;:818.4551968503937}"/>
</p:tagLst>
</file>

<file path=ppt/tags/tag148.xml><?xml version="1.0" encoding="utf-8"?>
<p:tagLst xmlns:p="http://schemas.openxmlformats.org/presentationml/2006/main">
  <p:tag name="KSO_WM_DIAGRAM_VIRTUALLY_FRAME" val="{&quot;height&quot;:347.8047244094488,&quot;left&quot;:70.52244094488188,&quot;top&quot;:118.50842519685038,&quot;width&quot;:818.4551968503937}"/>
</p:tagLst>
</file>

<file path=ppt/tags/tag149.xml><?xml version="1.0" encoding="utf-8"?>
<p:tagLst xmlns:p="http://schemas.openxmlformats.org/presentationml/2006/main">
  <p:tag name="KSO_WM_DIAGRAM_VIRTUALLY_FRAME" val="{&quot;height&quot;:347.8047244094488,&quot;left&quot;:70.52244094488188,&quot;top&quot;:118.50842519685038,&quot;width&quot;:818.4551968503937}"/>
</p:tagLst>
</file>

<file path=ppt/tags/tag15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150.xml><?xml version="1.0" encoding="utf-8"?>
<p:tagLst xmlns:p="http://schemas.openxmlformats.org/presentationml/2006/main">
  <p:tag name="KSO_WM_DIAGRAM_VIRTUALLY_FRAME" val="{&quot;height&quot;:347.8047244094488,&quot;left&quot;:70.52244094488188,&quot;top&quot;:118.50842519685038,&quot;width&quot;:818.4551968503937}"/>
</p:tagLst>
</file>

<file path=ppt/tags/tag151.xml><?xml version="1.0" encoding="utf-8"?>
<p:tagLst xmlns:p="http://schemas.openxmlformats.org/presentationml/2006/main">
  <p:tag name="KSO_WM_DIAGRAM_VIRTUALLY_FRAME" val="{&quot;height&quot;:347.8047244094488,&quot;left&quot;:70.52244094488188,&quot;top&quot;:118.50842519685038,&quot;width&quot;:818.4551968503937}"/>
</p:tagLst>
</file>

<file path=ppt/tags/tag152.xml><?xml version="1.0" encoding="utf-8"?>
<p:tagLst xmlns:p="http://schemas.openxmlformats.org/presentationml/2006/main">
  <p:tag name="KSO_WM_DIAGRAM_VIRTUALLY_FRAME" val="{&quot;height&quot;:342.6352755905511,&quot;left&quot;:57.10062992125984,&quot;top&quot;:129.38275590551183,&quot;width&quot;:846.8023622047243}"/>
</p:tagLst>
</file>

<file path=ppt/tags/tag153.xml><?xml version="1.0" encoding="utf-8"?>
<p:tagLst xmlns:p="http://schemas.openxmlformats.org/presentationml/2006/main">
  <p:tag name="KSO_WM_DIAGRAM_VIRTUALLY_FRAME" val="{&quot;height&quot;:342.6352755905511,&quot;left&quot;:57.10062992125984,&quot;top&quot;:129.38275590551183,&quot;width&quot;:846.8023622047243}"/>
</p:tagLst>
</file>

<file path=ppt/tags/tag154.xml><?xml version="1.0" encoding="utf-8"?>
<p:tagLst xmlns:p="http://schemas.openxmlformats.org/presentationml/2006/main">
  <p:tag name="KSO_WM_DIAGRAM_VIRTUALLY_FRAME" val="{&quot;height&quot;:342.6352755905511,&quot;left&quot;:57.10062992125984,&quot;top&quot;:129.38275590551183,&quot;width&quot;:846.8023622047243}"/>
</p:tagLst>
</file>

<file path=ppt/tags/tag155.xml><?xml version="1.0" encoding="utf-8"?>
<p:tagLst xmlns:p="http://schemas.openxmlformats.org/presentationml/2006/main">
  <p:tag name="KSO_WM_DIAGRAM_VIRTUALLY_FRAME" val="{&quot;height&quot;:342.6352755905511,&quot;left&quot;:57.10062992125984,&quot;top&quot;:129.38275590551183,&quot;width&quot;:846.8023622047243}"/>
</p:tagLst>
</file>

<file path=ppt/tags/tag156.xml><?xml version="1.0" encoding="utf-8"?>
<p:tagLst xmlns:p="http://schemas.openxmlformats.org/presentationml/2006/main">
  <p:tag name="KSO_WM_DIAGRAM_VIRTUALLY_FRAME" val="{&quot;height&quot;:342.6352755905511,&quot;left&quot;:57.10062992125984,&quot;top&quot;:129.38275590551183,&quot;width&quot;:846.8023622047243}"/>
</p:tagLst>
</file>

<file path=ppt/tags/tag157.xml><?xml version="1.0" encoding="utf-8"?>
<p:tagLst xmlns:p="http://schemas.openxmlformats.org/presentationml/2006/main">
  <p:tag name="KSO_WM_DIAGRAM_VIRTUALLY_FRAME" val="{&quot;height&quot;:342.6352755905511,&quot;left&quot;:57.10062992125984,&quot;top&quot;:129.38275590551183,&quot;width&quot;:846.8023622047243}"/>
</p:tagLst>
</file>

<file path=ppt/tags/tag158.xml><?xml version="1.0" encoding="utf-8"?>
<p:tagLst xmlns:p="http://schemas.openxmlformats.org/presentationml/2006/main">
  <p:tag name="KSO_WM_DIAGRAM_VIRTUALLY_FRAME" val="{&quot;height&quot;:342.6352755905511,&quot;left&quot;:57.10062992125984,&quot;top&quot;:129.38275590551183,&quot;width&quot;:846.8023622047243}"/>
</p:tagLst>
</file>

<file path=ppt/tags/tag159.xml><?xml version="1.0" encoding="utf-8"?>
<p:tagLst xmlns:p="http://schemas.openxmlformats.org/presentationml/2006/main">
  <p:tag name="KSO_WM_DIAGRAM_VIRTUALLY_FRAME" val="{&quot;height&quot;:342.6352755905511,&quot;left&quot;:57.10062992125984,&quot;top&quot;:129.38275590551183,&quot;width&quot;:846.8023622047243}"/>
</p:tagLst>
</file>

<file path=ppt/tags/tag16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17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18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19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2.xml><?xml version="1.0" encoding="utf-8"?>
<p:tagLst xmlns:p="http://schemas.openxmlformats.org/presentationml/2006/main">
  <p:tag name="KSO_WM_DIAGRAM_VIRTUALLY_FRAME" val="{&quot;height&quot;:337.85645669291335,&quot;left&quot;:66.77267716535434,&quot;top&quot;:120.75826771653544,&quot;width&quot;:829.9544881889764}"/>
</p:tagLst>
</file>

<file path=ppt/tags/tag20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21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22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23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24.xml><?xml version="1.0" encoding="utf-8"?>
<p:tagLst xmlns:p="http://schemas.openxmlformats.org/presentationml/2006/main">
  <p:tag name="KSO_WM_DIAGRAM_VIRTUALLY_FRAME" val="{&quot;height&quot;:305.97501060507636,&quot;left&quot;:513.7531242873581,&quot;top&quot;:143.71916262327017,&quot;width&quot;:359.33994657878367}"/>
</p:tagLst>
</file>

<file path=ppt/tags/tag25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26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27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28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29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.xml><?xml version="1.0" encoding="utf-8"?>
<p:tagLst xmlns:p="http://schemas.openxmlformats.org/presentationml/2006/main">
  <p:tag name="KSO_WM_DIAGRAM_VIRTUALLY_FRAME" val="{&quot;height&quot;:337.85645669291335,&quot;left&quot;:66.77267716535434,&quot;top&quot;:120.75826771653544,&quot;width&quot;:829.9544881889764}"/>
</p:tagLst>
</file>

<file path=ppt/tags/tag30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1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2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3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4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5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6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7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8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39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.xml><?xml version="1.0" encoding="utf-8"?>
<p:tagLst xmlns:p="http://schemas.openxmlformats.org/presentationml/2006/main">
  <p:tag name="KSO_WM_DIAGRAM_VIRTUALLY_FRAME" val="{&quot;height&quot;:337.85645669291335,&quot;left&quot;:66.77267716535434,&quot;top&quot;:120.75826771653544,&quot;width&quot;:829.9544881889764}"/>
</p:tagLst>
</file>

<file path=ppt/tags/tag40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1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2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3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4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5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6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7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8.xml><?xml version="1.0" encoding="utf-8"?>
<p:tagLst xmlns:p="http://schemas.openxmlformats.org/presentationml/2006/main">
  <p:tag name="KSO_WM_DIAGRAM_VIRTUALLY_FRAME" val="{&quot;height&quot;:298.29748031496064,&quot;left&quot;:-114.36480314960632,&quot;top&quot;:201.81228346456692,&quot;width&quot;:495.2251968503937}"/>
</p:tagLst>
</file>

<file path=ppt/tags/tag49.xml><?xml version="1.0" encoding="utf-8"?>
<p:tagLst xmlns:p="http://schemas.openxmlformats.org/presentationml/2006/main">
  <p:tag name="KSO_WM_DIAGRAM_VIRTUALLY_FRAME" val="{&quot;height&quot;:349.26015748031494,&quot;left&quot;:57.10062992125984,&quot;top&quot;:129.38275590551183,&quot;width&quot;:846.8023622047243}"/>
</p:tagLst>
</file>

<file path=ppt/tags/tag5.xml><?xml version="1.0" encoding="utf-8"?>
<p:tagLst xmlns:p="http://schemas.openxmlformats.org/presentationml/2006/main">
  <p:tag name="KSO_WM_DIAGRAM_VIRTUALLY_FRAME" val="{&quot;height&quot;:337.85645669291335,&quot;left&quot;:66.77267716535434,&quot;top&quot;:120.75826771653544,&quot;width&quot;:829.9544881889764}"/>
</p:tagLst>
</file>

<file path=ppt/tags/tag50.xml><?xml version="1.0" encoding="utf-8"?>
<p:tagLst xmlns:p="http://schemas.openxmlformats.org/presentationml/2006/main">
  <p:tag name="KSO_WM_DIAGRAM_VIRTUALLY_FRAME" val="{&quot;height&quot;:349.26015748031494,&quot;left&quot;:57.10062992125984,&quot;top&quot;:129.38275590551183,&quot;width&quot;:846.8023622047243}"/>
</p:tagLst>
</file>

<file path=ppt/tags/tag51.xml><?xml version="1.0" encoding="utf-8"?>
<p:tagLst xmlns:p="http://schemas.openxmlformats.org/presentationml/2006/main">
  <p:tag name="KSO_WM_DIAGRAM_VIRTUALLY_FRAME" val="{&quot;height&quot;:349.26015748031494,&quot;left&quot;:57.10062992125984,&quot;top&quot;:129.38275590551183,&quot;width&quot;:846.8023622047243}"/>
</p:tagLst>
</file>

<file path=ppt/tags/tag52.xml><?xml version="1.0" encoding="utf-8"?>
<p:tagLst xmlns:p="http://schemas.openxmlformats.org/presentationml/2006/main">
  <p:tag name="KSO_WM_DIAGRAM_VIRTUALLY_FRAME" val="{&quot;height&quot;:349.26015748031494,&quot;left&quot;:57.10062992125984,&quot;top&quot;:129.38275590551183,&quot;width&quot;:846.8023622047243}"/>
</p:tagLst>
</file>

<file path=ppt/tags/tag53.xml><?xml version="1.0" encoding="utf-8"?>
<p:tagLst xmlns:p="http://schemas.openxmlformats.org/presentationml/2006/main">
  <p:tag name="KSO_WM_DIAGRAM_VIRTUALLY_FRAME" val="{&quot;height&quot;:349.26015748031494,&quot;left&quot;:57.10062992125984,&quot;top&quot;:129.38275590551183,&quot;width&quot;:846.8023622047243}"/>
</p:tagLst>
</file>

<file path=ppt/tags/tag54.xml><?xml version="1.0" encoding="utf-8"?>
<p:tagLst xmlns:p="http://schemas.openxmlformats.org/presentationml/2006/main">
  <p:tag name="KSO_WM_DIAGRAM_VIRTUALLY_FRAME" val="{&quot;height&quot;:349.26015748031494,&quot;left&quot;:57.10062992125984,&quot;top&quot;:129.38275590551183,&quot;width&quot;:846.8023622047243}"/>
</p:tagLst>
</file>

<file path=ppt/tags/tag55.xml><?xml version="1.0" encoding="utf-8"?>
<p:tagLst xmlns:p="http://schemas.openxmlformats.org/presentationml/2006/main">
  <p:tag name="KSO_WM_DIAGRAM_VIRTUALLY_FRAME" val="{&quot;height&quot;:349.26015748031494,&quot;left&quot;:57.10062992125984,&quot;top&quot;:129.38275590551183,&quot;width&quot;:846.8023622047243}"/>
</p:tagLst>
</file>

<file path=ppt/tags/tag56.xml><?xml version="1.0" encoding="utf-8"?>
<p:tagLst xmlns:p="http://schemas.openxmlformats.org/presentationml/2006/main">
  <p:tag name="KSO_WM_DIAGRAM_VIRTUALLY_FRAME" val="{&quot;height&quot;:349.26015748031494,&quot;left&quot;:57.10062992125984,&quot;top&quot;:129.38275590551183,&quot;width&quot;:846.8023622047243}"/>
</p:tagLst>
</file>

<file path=ppt/tags/tag57.xml><?xml version="1.0" encoding="utf-8"?>
<p:tagLst xmlns:p="http://schemas.openxmlformats.org/presentationml/2006/main">
  <p:tag name="KSO_WM_DIAGRAM_VIRTUALLY_FRAME" val="{&quot;height&quot;:313.9999484273565,&quot;left&quot;:450.98869418169,&quot;top&quot;:171.20483501421677,&quot;width&quot;:435.33705384980624}"/>
</p:tagLst>
</file>

<file path=ppt/tags/tag58.xml><?xml version="1.0" encoding="utf-8"?>
<p:tagLst xmlns:p="http://schemas.openxmlformats.org/presentationml/2006/main">
  <p:tag name="PA" val="v3.0.1"/>
</p:tagLst>
</file>

<file path=ppt/tags/tag59.xml><?xml version="1.0" encoding="utf-8"?>
<p:tagLst xmlns:p="http://schemas.openxmlformats.org/presentationml/2006/main">
  <p:tag name="KSO_WM_DIAGRAM_VIRTUALLY_FRAME" val="{&quot;height&quot;:313.9999484273565,&quot;left&quot;:450.98869418169,&quot;top&quot;:171.20483501421677,&quot;width&quot;:435.33705384980624}"/>
</p:tagLst>
</file>

<file path=ppt/tags/tag6.xml><?xml version="1.0" encoding="utf-8"?>
<p:tagLst xmlns:p="http://schemas.openxmlformats.org/presentationml/2006/main">
  <p:tag name="KSO_WM_DIAGRAM_VIRTUALLY_FRAME" val="{&quot;height&quot;:337.85645669291335,&quot;left&quot;:66.77267716535434,&quot;top&quot;:120.75826771653544,&quot;width&quot;:829.9544881889764}"/>
</p:tagLst>
</file>

<file path=ppt/tags/tag60.xml><?xml version="1.0" encoding="utf-8"?>
<p:tagLst xmlns:p="http://schemas.openxmlformats.org/presentationml/2006/main">
  <p:tag name="KSO_WM_DIAGRAM_VIRTUALLY_FRAME" val="{&quot;height&quot;:313.9999484273565,&quot;left&quot;:450.98869418169,&quot;top&quot;:171.20483501421677,&quot;width&quot;:435.33705384980624}"/>
</p:tagLst>
</file>

<file path=ppt/tags/tag61.xml><?xml version="1.0" encoding="utf-8"?>
<p:tagLst xmlns:p="http://schemas.openxmlformats.org/presentationml/2006/main">
  <p:tag name="PA" val="v3.0.1"/>
</p:tagLst>
</file>

<file path=ppt/tags/tag62.xml><?xml version="1.0" encoding="utf-8"?>
<p:tagLst xmlns:p="http://schemas.openxmlformats.org/presentationml/2006/main">
  <p:tag name="KSO_WM_DIAGRAM_VIRTUALLY_FRAME" val="{&quot;height&quot;:313.9999484273565,&quot;left&quot;:450.98869418169,&quot;top&quot;:171.20483501421677,&quot;width&quot;:435.33705384980624}"/>
</p:tagLst>
</file>

<file path=ppt/tags/tag63.xml><?xml version="1.0" encoding="utf-8"?>
<p:tagLst xmlns:p="http://schemas.openxmlformats.org/presentationml/2006/main">
  <p:tag name="KSO_WM_DIAGRAM_VIRTUALLY_FRAME" val="{&quot;height&quot;:313.9999484273565,&quot;left&quot;:450.98869418169,&quot;top&quot;:171.20483501421677,&quot;width&quot;:435.33705384980624}"/>
</p:tagLst>
</file>

<file path=ppt/tags/tag64.xml><?xml version="1.0" encoding="utf-8"?>
<p:tagLst xmlns:p="http://schemas.openxmlformats.org/presentationml/2006/main">
  <p:tag name="PA" val="v3.0.1"/>
</p:tagLst>
</file>

<file path=ppt/tags/tag65.xml><?xml version="1.0" encoding="utf-8"?>
<p:tagLst xmlns:p="http://schemas.openxmlformats.org/presentationml/2006/main">
  <p:tag name="KSO_WM_DIAGRAM_VIRTUALLY_FRAME" val="{&quot;height&quot;:313.9999484273565,&quot;left&quot;:450.98869418169,&quot;top&quot;:171.20483501421677,&quot;width&quot;:435.33705384980624}"/>
</p:tagLst>
</file>

<file path=ppt/tags/tag66.xml><?xml version="1.0" encoding="utf-8"?>
<p:tagLst xmlns:p="http://schemas.openxmlformats.org/presentationml/2006/main">
  <p:tag name="KSO_WM_DIAGRAM_VIRTUALLY_FRAME" val="{&quot;height&quot;:313.9999484273565,&quot;left&quot;:450.98869418169,&quot;top&quot;:171.20483501421677,&quot;width&quot;:435.33705384980624}"/>
</p:tagLst>
</file>

<file path=ppt/tags/tag67.xml><?xml version="1.0" encoding="utf-8"?>
<p:tagLst xmlns:p="http://schemas.openxmlformats.org/presentationml/2006/main">
  <p:tag name="PA" val="v3.0.1"/>
</p:tagLst>
</file>

<file path=ppt/tags/tag68.xml><?xml version="1.0" encoding="utf-8"?>
<p:tagLst xmlns:p="http://schemas.openxmlformats.org/presentationml/2006/main">
  <p:tag name="KSO_WM_DIAGRAM_VIRTUALLY_FRAME" val="{&quot;height&quot;:313.9999484273565,&quot;left&quot;:450.98869418169,&quot;top&quot;:171.20483501421677,&quot;width&quot;:435.33705384980624}"/>
</p:tagLst>
</file>

<file path=ppt/tags/tag69.xml><?xml version="1.0" encoding="utf-8"?>
<p:tagLst xmlns:p="http://schemas.openxmlformats.org/presentationml/2006/main">
  <p:tag name="PA" val="v3.0.1"/>
  <p:tag name="KSO_WM_DIAGRAM_VIRTUALLY_FRAME" val="{&quot;height&quot;:313.9999484273565,&quot;left&quot;:450.98869418169,&quot;top&quot;:171.20483501421677,&quot;width&quot;:435.33705384980624}"/>
</p:tagLst>
</file>

<file path=ppt/tags/tag7.xml><?xml version="1.0" encoding="utf-8"?>
<p:tagLst xmlns:p="http://schemas.openxmlformats.org/presentationml/2006/main">
  <p:tag name="KSO_WM_DIAGRAM_VIRTUALLY_FRAME" val="{&quot;height&quot;:337.85645669291335,&quot;left&quot;:66.77267716535434,&quot;top&quot;:120.75826771653544,&quot;width&quot;:829.9544881889764}"/>
</p:tagLst>
</file>

<file path=ppt/tags/tag70.xml><?xml version="1.0" encoding="utf-8"?>
<p:tagLst xmlns:p="http://schemas.openxmlformats.org/presentationml/2006/main">
  <p:tag name="PA" val="v3.0.1"/>
  <p:tag name="KSO_WM_DIAGRAM_VIRTUALLY_FRAME" val="{&quot;height&quot;:313.9999484273565,&quot;left&quot;:450.98869418169,&quot;top&quot;:171.20483501421677,&quot;width&quot;:435.33705384980624}"/>
</p:tagLst>
</file>

<file path=ppt/tags/tag71.xml><?xml version="1.0" encoding="utf-8"?>
<p:tagLst xmlns:p="http://schemas.openxmlformats.org/presentationml/2006/main">
  <p:tag name="PA" val="v3.0.1"/>
  <p:tag name="KSO_WM_DIAGRAM_VIRTUALLY_FRAME" val="{&quot;height&quot;:313.9999484273565,&quot;left&quot;:450.98869418169,&quot;top&quot;:171.20483501421677,&quot;width&quot;:435.33705384980624}"/>
</p:tagLst>
</file>

<file path=ppt/tags/tag72.xml><?xml version="1.0" encoding="utf-8"?>
<p:tagLst xmlns:p="http://schemas.openxmlformats.org/presentationml/2006/main">
  <p:tag name="PA" val="v3.0.1"/>
  <p:tag name="KSO_WM_DIAGRAM_VIRTUALLY_FRAME" val="{&quot;height&quot;:313.9999484273565,&quot;left&quot;:450.98869418169,&quot;top&quot;:171.20483501421677,&quot;width&quot;:435.33705384980624}"/>
</p:tagLst>
</file>

<file path=ppt/tags/tag73.xml><?xml version="1.0" encoding="utf-8"?>
<p:tagLst xmlns:p="http://schemas.openxmlformats.org/presentationml/2006/main">
  <p:tag name="PA" val="v3.0.1"/>
  <p:tag name="KSO_WM_DIAGRAM_VIRTUALLY_FRAME" val="{&quot;height&quot;:313.9999484273565,&quot;left&quot;:450.98869418169,&quot;top&quot;:171.20483501421677,&quot;width&quot;:435.33705384980624}"/>
</p:tagLst>
</file>

<file path=ppt/tags/tag74.xml><?xml version="1.0" encoding="utf-8"?>
<p:tagLst xmlns:p="http://schemas.openxmlformats.org/presentationml/2006/main">
  <p:tag name="PA" val="v3.0.1"/>
  <p:tag name="KSO_WM_DIAGRAM_VIRTUALLY_FRAME" val="{&quot;height&quot;:313.9999484273565,&quot;left&quot;:450.98869418169,&quot;top&quot;:171.20483501421677,&quot;width&quot;:435.33705384980624}"/>
</p:tagLst>
</file>

<file path=ppt/tags/tag75.xml><?xml version="1.0" encoding="utf-8"?>
<p:tagLst xmlns:p="http://schemas.openxmlformats.org/presentationml/2006/main">
  <p:tag name="PA" val="v3.0.1"/>
  <p:tag name="KSO_WM_DIAGRAM_VIRTUALLY_FRAME" val="{&quot;height&quot;:313.9999484273565,&quot;left&quot;:450.98869418169,&quot;top&quot;:171.20483501421677,&quot;width&quot;:435.33705384980624}"/>
</p:tagLst>
</file>

<file path=ppt/tags/tag76.xml><?xml version="1.0" encoding="utf-8"?>
<p:tagLst xmlns:p="http://schemas.openxmlformats.org/presentationml/2006/main">
  <p:tag name="PA" val="v3.0.1"/>
  <p:tag name="KSO_WM_DIAGRAM_VIRTUALLY_FRAME" val="{&quot;height&quot;:313.9999484273565,&quot;left&quot;:450.98869418169,&quot;top&quot;:171.20483501421677,&quot;width&quot;:435.33705384980624}"/>
</p:tagLst>
</file>

<file path=ppt/tags/tag77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78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79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.xml><?xml version="1.0" encoding="utf-8"?>
<p:tagLst xmlns:p="http://schemas.openxmlformats.org/presentationml/2006/main">
  <p:tag name="KSO_WM_DIAGRAM_VIRTUALLY_FRAME" val="{&quot;height&quot;:337.85645669291335,&quot;left&quot;:66.77267716535434,&quot;top&quot;:120.75826771653544,&quot;width&quot;:829.9544881889764}"/>
</p:tagLst>
</file>

<file path=ppt/tags/tag80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1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2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3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4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5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6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7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8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89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9.xml><?xml version="1.0" encoding="utf-8"?>
<p:tagLst xmlns:p="http://schemas.openxmlformats.org/presentationml/2006/main">
  <p:tag name="KSO_WM_DIAGRAM_VIRTUALLY_FRAME" val="{&quot;height&quot;:337.85645669291335,&quot;left&quot;:66.77267716535434,&quot;top&quot;:120.75826771653544,&quot;width&quot;:829.9544881889764}"/>
</p:tagLst>
</file>

<file path=ppt/tags/tag90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91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92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93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94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95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96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97.xml><?xml version="1.0" encoding="utf-8"?>
<p:tagLst xmlns:p="http://schemas.openxmlformats.org/presentationml/2006/main">
  <p:tag name="KSO_WM_DIAGRAM_VIRTUALLY_FRAME" val="{&quot;height&quot;:323.39984251968497,&quot;left&quot;:0,&quot;top&quot;:187.73732283464568,&quot;width&quot;:1092.8002755905513}"/>
</p:tagLst>
</file>

<file path=ppt/tags/tag98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ags/tag99.xml><?xml version="1.0" encoding="utf-8"?>
<p:tagLst xmlns:p="http://schemas.openxmlformats.org/presentationml/2006/main">
  <p:tag name="KSO_WM_DIAGRAM_VIRTUALLY_FRAME" val="{&quot;height&quot;:251.26433070866148,&quot;left&quot;:130.6079527559055,&quot;top&quot;:169.19141732283464,&quot;width&quot;:707.992598425196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2">
      <a:dk1>
        <a:sysClr val="windowText" lastClr="000000"/>
      </a:dk1>
      <a:lt1>
        <a:sysClr val="window" lastClr="FFFFFF"/>
      </a:lt1>
      <a:dk2>
        <a:srgbClr val="FE5817"/>
      </a:dk2>
      <a:lt2>
        <a:srgbClr val="E7E6E6"/>
      </a:lt2>
      <a:accent1>
        <a:srgbClr val="5ED1E5"/>
      </a:accent1>
      <a:accent2>
        <a:srgbClr val="FE5817"/>
      </a:accent2>
      <a:accent3>
        <a:srgbClr val="5ED1E5"/>
      </a:accent3>
      <a:accent4>
        <a:srgbClr val="FE5817"/>
      </a:accent4>
      <a:accent5>
        <a:srgbClr val="5ED1E5"/>
      </a:accent5>
      <a:accent6>
        <a:srgbClr val="FE5817"/>
      </a:accent6>
      <a:hlink>
        <a:srgbClr val="5ED1E5"/>
      </a:hlink>
      <a:folHlink>
        <a:srgbClr val="FE5817"/>
      </a:folHlink>
    </a:clrScheme>
    <a:fontScheme name="Temp">
      <a:majorFont>
        <a:latin typeface="Corbel"/>
        <a:ea typeface="微软雅黑"/>
        <a:cs typeface=""/>
      </a:majorFont>
      <a:minorFont>
        <a:latin typeface="Corbe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4193</Words>
  <Application>WPS Presentation</Application>
  <PresentationFormat>宽屏</PresentationFormat>
  <Paragraphs>294</Paragraphs>
  <Slides>22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3" baseType="lpstr">
      <vt:lpstr>Arial</vt:lpstr>
      <vt:lpstr>SimSun</vt:lpstr>
      <vt:lpstr>Wingdings</vt:lpstr>
      <vt:lpstr>Calibri</vt:lpstr>
      <vt:lpstr>Arial</vt:lpstr>
      <vt:lpstr>方正正粗黑简体</vt:lpstr>
      <vt:lpstr>Microsoft YaHei</vt:lpstr>
      <vt:lpstr>Open Sans</vt:lpstr>
      <vt:lpstr>Segoe Print</vt:lpstr>
      <vt:lpstr>方正兰亭黑_GBK</vt:lpstr>
      <vt:lpstr>Corbel</vt:lpstr>
      <vt:lpstr>Helvetica-Roman-SemiB</vt:lpstr>
      <vt:lpstr>SimSun-ExtB</vt:lpstr>
      <vt:lpstr>Arial Unicode MS</vt:lpstr>
      <vt:lpstr>等线</vt:lpstr>
      <vt:lpstr>Calibri</vt:lpstr>
      <vt:lpstr>Franklin Gothic Book</vt:lpstr>
      <vt:lpstr>Franklin Gothic Medium</vt:lpstr>
      <vt:lpstr>等线 Light</vt:lpstr>
      <vt:lpstr>Office Theme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cheng wang</dc:creator>
  <cp:lastModifiedBy>Rajeev Tiwari</cp:lastModifiedBy>
  <cp:revision>9</cp:revision>
  <dcterms:created xsi:type="dcterms:W3CDTF">2019-05-08T00:26:00Z</dcterms:created>
  <dcterms:modified xsi:type="dcterms:W3CDTF">2025-12-19T09:43:55Z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2057-12.2.0.23196</vt:lpwstr>
  </property>
  <property fmtid="{D5CDD505-2E9C-101B-9397-08002B2CF9AE}" pid="3" name="ICV">
    <vt:lpwstr>0AC512BE461B42138E0A61D6361CE3CD_13</vt:lpwstr>
  </property>
</Properties>
</file>